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3" r:id="rId7"/>
    <p:sldId id="264" r:id="rId8"/>
    <p:sldId id="272" r:id="rId9"/>
    <p:sldId id="265" r:id="rId10"/>
    <p:sldId id="266" r:id="rId11"/>
    <p:sldId id="267" r:id="rId12"/>
    <p:sldId id="273" r:id="rId13"/>
    <p:sldId id="274" r:id="rId14"/>
    <p:sldId id="268" r:id="rId15"/>
    <p:sldId id="269" r:id="rId16"/>
    <p:sldId id="262" r:id="rId17"/>
    <p:sldId id="270" r:id="rId18"/>
    <p:sldId id="271" r:id="rId1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14" autoAdjust="0"/>
  </p:normalViewPr>
  <p:slideViewPr>
    <p:cSldViewPr>
      <p:cViewPr varScale="1">
        <p:scale>
          <a:sx n="85" d="100"/>
          <a:sy n="85" d="100"/>
        </p:scale>
        <p:origin x="155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591386-48E9-483D-8477-315BFEC7544C}" type="datetimeFigureOut">
              <a:rPr lang="de-DE" smtClean="0"/>
              <a:t>02.09.2023</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27E560-6864-4479-843A-0EA457F4E8CD}" type="slidenum">
              <a:rPr lang="de-DE" smtClean="0"/>
              <a:t>‹Nr.›</a:t>
            </a:fld>
            <a:endParaRPr lang="de-DE"/>
          </a:p>
        </p:txBody>
      </p:sp>
    </p:spTree>
    <p:extLst>
      <p:ext uri="{BB962C8B-B14F-4D97-AF65-F5344CB8AC3E}">
        <p14:creationId xmlns:p14="http://schemas.microsoft.com/office/powerpoint/2010/main" val="1741926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80*4,00€=320,00€ / 80*12,41€=992,80€ macht jemand diese Arbeiten für 1000,00€? Rinne säubern regelmäßig und nach Starkregen auch Schlamm beseitigen, Löcher füllen usw.</a:t>
            </a:r>
          </a:p>
        </p:txBody>
      </p:sp>
      <p:sp>
        <p:nvSpPr>
          <p:cNvPr id="4" name="Foliennummernplatzhalter 3"/>
          <p:cNvSpPr>
            <a:spLocks noGrp="1"/>
          </p:cNvSpPr>
          <p:nvPr>
            <p:ph type="sldNum" sz="quarter" idx="5"/>
          </p:nvPr>
        </p:nvSpPr>
        <p:spPr/>
        <p:txBody>
          <a:bodyPr/>
          <a:lstStyle/>
          <a:p>
            <a:fld id="{4227E560-6864-4479-843A-0EA457F4E8CD}" type="slidenum">
              <a:rPr lang="de-DE" smtClean="0"/>
              <a:t>7</a:t>
            </a:fld>
            <a:endParaRPr lang="de-DE"/>
          </a:p>
        </p:txBody>
      </p:sp>
    </p:spTree>
    <p:extLst>
      <p:ext uri="{BB962C8B-B14F-4D97-AF65-F5344CB8AC3E}">
        <p14:creationId xmlns:p14="http://schemas.microsoft.com/office/powerpoint/2010/main" val="2094513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1BA50D42-C9CD-4801-B293-61D1F53EC57E}" type="datetimeFigureOut">
              <a:rPr lang="de-DE" smtClean="0"/>
              <a:t>02.09.2023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02.09.2023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 durch Klicken hinzufügen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02.09.2023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BA50D42-C9CD-4801-B293-61D1F53EC57E}" type="datetimeFigureOut">
              <a:rPr lang="de-DE" smtClean="0"/>
              <a:t>02.09.2023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1BA50D42-C9CD-4801-B293-61D1F53EC57E}" type="datetimeFigureOut">
              <a:rPr lang="de-DE" smtClean="0"/>
              <a:t>02.09.2023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1BA50D42-C9CD-4801-B293-61D1F53EC57E}" type="datetimeFigureOut">
              <a:rPr lang="de-DE" smtClean="0"/>
              <a:t>02.09.2023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BA50D42-C9CD-4801-B293-61D1F53EC57E}" type="datetimeFigureOut">
              <a:rPr lang="de-DE" smtClean="0"/>
              <a:t>02.09.2023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BA50D42-C9CD-4801-B293-61D1F53EC57E}" type="datetimeFigureOut">
              <a:rPr lang="de-DE" smtClean="0"/>
              <a:t>02.09.2023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BA50D42-C9CD-4801-B293-61D1F53EC57E}" type="datetimeFigureOut">
              <a:rPr lang="de-DE" smtClean="0"/>
              <a:t>02.09.2023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t>02.09.2023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t>02.09.2023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64000">
              <a:srgbClr val="9CB86E"/>
            </a:gs>
            <a:gs pos="100000">
              <a:srgbClr val="156B13"/>
            </a:gs>
          </a:gsLst>
          <a:lin ang="0" scaled="0"/>
          <a:tileRect/>
        </a:gra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50D42-C9CD-4801-B293-61D1F53EC57E}" type="datetimeFigureOut">
              <a:rPr lang="de-DE" smtClean="0"/>
              <a:t>02.09.2023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6AE60A-B69C-4790-82F7-3882EDF23186}"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Excel_Worksheet.xlsx"/></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867543" y="1412776"/>
            <a:ext cx="6904857" cy="4824536"/>
          </a:xfrm>
        </p:spPr>
        <p:txBody>
          <a:bodyPr>
            <a:noAutofit/>
          </a:bodyPr>
          <a:lstStyle/>
          <a:p>
            <a:pPr algn="l"/>
            <a:r>
              <a:rPr lang="de-DE" sz="2000" b="1" dirty="0">
                <a:solidFill>
                  <a:schemeClr val="tx1"/>
                </a:solidFill>
              </a:rPr>
              <a:t>Tagesordnung:</a:t>
            </a:r>
          </a:p>
          <a:p>
            <a:pPr marL="228600" lvl="0" indent="-228600" algn="l">
              <a:buFont typeface="+mj-lt"/>
              <a:buAutoNum type="arabicPeriod"/>
            </a:pPr>
            <a:r>
              <a:rPr lang="de-DE" sz="1600" b="1" dirty="0">
                <a:solidFill>
                  <a:schemeClr val="tx1"/>
                </a:solidFill>
              </a:rPr>
              <a:t>Begrüßung</a:t>
            </a:r>
          </a:p>
          <a:p>
            <a:pPr marL="228600" lvl="0" indent="-228600" algn="l">
              <a:buFont typeface="+mj-lt"/>
              <a:buAutoNum type="arabicPeriod"/>
            </a:pPr>
            <a:r>
              <a:rPr lang="de-DE" sz="1600" b="1" dirty="0">
                <a:solidFill>
                  <a:schemeClr val="tx1"/>
                </a:solidFill>
              </a:rPr>
              <a:t>Feststellung der Beschlussfähigkeit</a:t>
            </a:r>
          </a:p>
          <a:p>
            <a:pPr marL="228600" lvl="0" indent="-228600" algn="l">
              <a:buFont typeface="+mj-lt"/>
              <a:buAutoNum type="arabicPeriod"/>
            </a:pPr>
            <a:r>
              <a:rPr lang="de-DE" sz="1600" b="1" dirty="0">
                <a:solidFill>
                  <a:schemeClr val="tx1"/>
                </a:solidFill>
              </a:rPr>
              <a:t>Beschluss der Tagesordnung</a:t>
            </a:r>
          </a:p>
          <a:p>
            <a:pPr marL="228600" lvl="0" indent="-228600" algn="l">
              <a:buFont typeface="+mj-lt"/>
              <a:buAutoNum type="arabicPeriod"/>
            </a:pPr>
            <a:r>
              <a:rPr lang="de-DE" sz="1600" b="1" dirty="0">
                <a:solidFill>
                  <a:schemeClr val="tx1"/>
                </a:solidFill>
              </a:rPr>
              <a:t>Diskussion und Beschluss zur Satzung in der Fassung vom 03.09.2023</a:t>
            </a:r>
          </a:p>
          <a:p>
            <a:pPr marL="228600" lvl="0" indent="-228600" algn="l">
              <a:buFont typeface="+mj-lt"/>
              <a:buAutoNum type="arabicPeriod"/>
            </a:pPr>
            <a:r>
              <a:rPr lang="de-DE" sz="1600" b="1" dirty="0">
                <a:solidFill>
                  <a:schemeClr val="tx1"/>
                </a:solidFill>
              </a:rPr>
              <a:t>Diskussion und Beschluss zur Vereinsordnung in der Fassung vom 03.09.2023</a:t>
            </a:r>
          </a:p>
          <a:p>
            <a:pPr marL="228600" lvl="0" indent="-228600" algn="l">
              <a:buFont typeface="+mj-lt"/>
              <a:buAutoNum type="arabicPeriod"/>
            </a:pPr>
            <a:r>
              <a:rPr lang="de-DE" sz="1600" b="1" dirty="0">
                <a:solidFill>
                  <a:schemeClr val="tx1"/>
                </a:solidFill>
              </a:rPr>
              <a:t>Vorratsbeschluss: </a:t>
            </a:r>
          </a:p>
          <a:p>
            <a:pPr lvl="1" algn="l"/>
            <a:r>
              <a:rPr lang="de-DE" sz="1600" b="1" i="1" dirty="0">
                <a:solidFill>
                  <a:schemeClr val="tx1"/>
                </a:solidFill>
              </a:rPr>
              <a:t>Die Mitgliederversammlung ermächtigt den Vorstand zur Vornahme redaktioneller sowie vom Registergericht geforderte Anpassungen der Satzung und Vereinsordnung.</a:t>
            </a:r>
            <a:endParaRPr lang="de-DE" sz="1600" b="1" dirty="0">
              <a:solidFill>
                <a:schemeClr val="tx1"/>
              </a:solidFill>
            </a:endParaRPr>
          </a:p>
          <a:p>
            <a:pPr marL="228600" lvl="0" indent="-228600" algn="l">
              <a:buFont typeface="+mj-lt"/>
              <a:buAutoNum type="arabicPeriod"/>
            </a:pPr>
            <a:r>
              <a:rPr lang="de-DE" sz="1600" b="1" dirty="0">
                <a:solidFill>
                  <a:schemeClr val="tx1"/>
                </a:solidFill>
              </a:rPr>
              <a:t>Diskussion und Beschluss zum Stundensatz</a:t>
            </a:r>
          </a:p>
          <a:p>
            <a:pPr marL="228600" lvl="0" indent="-228600" algn="l">
              <a:buFont typeface="+mj-lt"/>
              <a:buAutoNum type="arabicPeriod"/>
            </a:pPr>
            <a:r>
              <a:rPr lang="de-DE" sz="1600" b="1" dirty="0">
                <a:solidFill>
                  <a:schemeClr val="tx1"/>
                </a:solidFill>
              </a:rPr>
              <a:t>Diskussion und Beschluss zum Vereinsbeitrag </a:t>
            </a:r>
          </a:p>
          <a:p>
            <a:pPr marL="228600" lvl="0" indent="-228600" algn="l">
              <a:buFont typeface="+mj-lt"/>
              <a:buAutoNum type="arabicPeriod"/>
            </a:pPr>
            <a:r>
              <a:rPr lang="de-DE" sz="1600" b="1" dirty="0">
                <a:solidFill>
                  <a:schemeClr val="tx1"/>
                </a:solidFill>
              </a:rPr>
              <a:t>Diskussion und Beschluss zur Instandhaltungspauschale</a:t>
            </a:r>
          </a:p>
          <a:p>
            <a:pPr marL="228600" lvl="0" indent="-228600" algn="l">
              <a:buFont typeface="+mj-lt"/>
              <a:buAutoNum type="arabicPeriod"/>
            </a:pPr>
            <a:r>
              <a:rPr lang="de-DE" sz="1600" b="1" dirty="0">
                <a:solidFill>
                  <a:schemeClr val="tx1"/>
                </a:solidFill>
              </a:rPr>
              <a:t>Diskussion und Beschluss zur Pauschale für kompetente Personen und Vorstandsmitglieder</a:t>
            </a:r>
          </a:p>
          <a:p>
            <a:pPr marL="228600" lvl="0" indent="-228600" algn="l">
              <a:buFont typeface="+mj-lt"/>
              <a:buAutoNum type="arabicPeriod"/>
            </a:pPr>
            <a:r>
              <a:rPr lang="de-DE" sz="1600" b="1" dirty="0">
                <a:solidFill>
                  <a:schemeClr val="tx1"/>
                </a:solidFill>
              </a:rPr>
              <a:t>Vorstellung des Haushaltsplans, mit Diskussion und Beschlussfassung</a:t>
            </a:r>
          </a:p>
          <a:p>
            <a:pPr marL="228600" indent="-228600" algn="l">
              <a:buFont typeface="+mj-lt"/>
              <a:buAutoNum type="arabicPeriod"/>
            </a:pPr>
            <a:r>
              <a:rPr lang="de-DE" sz="1600" b="1" dirty="0">
                <a:solidFill>
                  <a:schemeClr val="tx1"/>
                </a:solidFill>
              </a:rPr>
              <a:t>Sonstiges</a:t>
            </a:r>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2922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1800" dirty="0">
                <a:solidFill>
                  <a:schemeClr val="tx1"/>
                </a:solidFill>
              </a:rPr>
              <a:t>Diskussion und Beschluss zum Stundensatz</a:t>
            </a:r>
          </a:p>
          <a:p>
            <a:pPr lvl="0" algn="l"/>
            <a:r>
              <a:rPr lang="de-DE" sz="1800" dirty="0">
                <a:solidFill>
                  <a:schemeClr val="tx1"/>
                </a:solidFill>
              </a:rPr>
              <a:t>Diskussion und Beschluss zum Vereinsbeitrag </a:t>
            </a:r>
          </a:p>
          <a:p>
            <a:pPr lvl="0" algn="l"/>
            <a:endParaRPr lang="de-DE" sz="1800" b="1" dirty="0">
              <a:solidFill>
                <a:schemeClr val="tx1"/>
              </a:solidFill>
            </a:endParaRPr>
          </a:p>
          <a:p>
            <a:pPr lvl="0" algn="l"/>
            <a:r>
              <a:rPr lang="de-DE" sz="2400" b="1" dirty="0">
                <a:solidFill>
                  <a:schemeClr val="tx1"/>
                </a:solidFill>
              </a:rPr>
              <a:t>Diskussion und Beschluss zur Instandhaltungspauschale</a:t>
            </a:r>
          </a:p>
          <a:p>
            <a:pPr lvl="1" algn="l"/>
            <a:r>
              <a:rPr lang="de-DE" sz="1400" b="1" dirty="0">
                <a:solidFill>
                  <a:schemeClr val="tx1"/>
                </a:solidFill>
              </a:rPr>
              <a:t>Aktuell wird keine Instandhaltungspauschale erhoben.</a:t>
            </a:r>
          </a:p>
          <a:p>
            <a:pPr lvl="1" algn="l"/>
            <a:r>
              <a:rPr lang="de-DE" sz="1400" b="1" dirty="0">
                <a:solidFill>
                  <a:schemeClr val="tx1"/>
                </a:solidFill>
              </a:rPr>
              <a:t>Um zukünftige größere Instandhaltungen zu realisieren, ist eine regelmäßige Rücklage aber notwendig.</a:t>
            </a:r>
          </a:p>
          <a:p>
            <a:pPr lvl="1" algn="l"/>
            <a:r>
              <a:rPr lang="de-DE" sz="1400" b="1" dirty="0">
                <a:solidFill>
                  <a:schemeClr val="tx1"/>
                </a:solidFill>
              </a:rPr>
              <a:t>Es wird ein Betrag von 10,00 € / Parzelle vorgeschlagen</a:t>
            </a:r>
          </a:p>
          <a:p>
            <a:pPr lvl="0" algn="l"/>
            <a:endParaRPr lang="de-DE" sz="2400" b="1" dirty="0">
              <a:solidFill>
                <a:schemeClr val="tx1"/>
              </a:solidFill>
            </a:endParaRPr>
          </a:p>
          <a:p>
            <a:pPr lvl="0" algn="l"/>
            <a:endParaRPr lang="de-DE" sz="1800" b="1" dirty="0">
              <a:solidFill>
                <a:schemeClr val="tx1"/>
              </a:solidFill>
            </a:endParaRPr>
          </a:p>
          <a:p>
            <a:pPr lvl="0" algn="l"/>
            <a:endParaRPr lang="de-DE" sz="1800" b="1" dirty="0">
              <a:solidFill>
                <a:schemeClr val="tx1"/>
              </a:solidFill>
            </a:endParaRP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18904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arn(inVertic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arn(inVertical)">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1000"/>
                                        <p:tgtEl>
                                          <p:spTgt spid="3">
                                            <p:txEl>
                                              <p:pRg st="6" end="6"/>
                                            </p:txEl>
                                          </p:spTgt>
                                        </p:tgtEl>
                                      </p:cBhvr>
                                    </p:animEffect>
                                    <p:anim calcmode="lin" valueType="num">
                                      <p:cBhvr>
                                        <p:cTn id="1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1800" dirty="0">
                <a:solidFill>
                  <a:schemeClr val="tx1"/>
                </a:solidFill>
              </a:rPr>
              <a:t>Diskussion und Beschluss zum Stundensatz</a:t>
            </a:r>
          </a:p>
          <a:p>
            <a:pPr lvl="0" algn="l"/>
            <a:r>
              <a:rPr lang="de-DE" sz="1800" dirty="0">
                <a:solidFill>
                  <a:schemeClr val="tx1"/>
                </a:solidFill>
              </a:rPr>
              <a:t>Diskussion und Beschluss zum Vereinsbeitrag </a:t>
            </a:r>
          </a:p>
          <a:p>
            <a:pPr lvl="0" algn="l"/>
            <a:r>
              <a:rPr lang="de-DE" sz="1800" dirty="0">
                <a:solidFill>
                  <a:schemeClr val="tx1"/>
                </a:solidFill>
              </a:rPr>
              <a:t>Diskussion und Beschluss zur Instandhaltungspauschale</a:t>
            </a:r>
          </a:p>
          <a:p>
            <a:pPr lvl="0" algn="l"/>
            <a:endParaRPr lang="de-DE" sz="1800" b="1" dirty="0">
              <a:solidFill>
                <a:schemeClr val="tx1"/>
              </a:solidFill>
            </a:endParaRPr>
          </a:p>
          <a:p>
            <a:pPr lvl="0" algn="l"/>
            <a:r>
              <a:rPr lang="de-DE" sz="2400" b="1" dirty="0">
                <a:solidFill>
                  <a:schemeClr val="tx1"/>
                </a:solidFill>
              </a:rPr>
              <a:t>Diskussion und Beschluss zur Pauschale für kompetente Personen und Vorstandsmitglieder</a:t>
            </a:r>
          </a:p>
          <a:p>
            <a:pPr lvl="1" algn="l"/>
            <a:r>
              <a:rPr lang="de-DE" sz="1400" b="1" dirty="0">
                <a:solidFill>
                  <a:schemeClr val="tx1"/>
                </a:solidFill>
              </a:rPr>
              <a:t>Die Arbeit der Vorstandsmitglieder und der kompetenten Personen, erfordern sowohl einen zeitlichen als auch finanziellen Aufwand. </a:t>
            </a:r>
          </a:p>
          <a:p>
            <a:pPr lvl="1" algn="l"/>
            <a:r>
              <a:rPr lang="de-DE" sz="1400" b="1" dirty="0">
                <a:solidFill>
                  <a:schemeClr val="tx1"/>
                </a:solidFill>
              </a:rPr>
              <a:t>Dem soll mit einer Pauschale Rechnung getragen werden. Damit wird auch der Stundendurchschnitt reduziert, da normale Aktivitäten wie Vorstandssitzungen, Erstellen der Jahresabrechnung, wie schon seit Jahren praktiziert, aber auch Kontrollgänge und kleinere Reparaturen nicht in die Stundenabrechnung einfließen und die Pauschale aus den Vereinsbeiträgen gespeist werden soll.</a:t>
            </a:r>
          </a:p>
          <a:p>
            <a:pPr lvl="1" algn="l"/>
            <a:r>
              <a:rPr lang="de-DE" sz="1400" b="1" dirty="0">
                <a:solidFill>
                  <a:schemeClr val="tx1"/>
                </a:solidFill>
              </a:rPr>
              <a:t>Es wird ein einheitlicher Betrag von 50,00€/ Person/ Abrechnungsjahr vorgeschlagen.</a:t>
            </a:r>
          </a:p>
          <a:p>
            <a:pPr lvl="1" algn="l"/>
            <a:r>
              <a:rPr lang="de-DE" sz="1400" b="1" dirty="0">
                <a:solidFill>
                  <a:schemeClr val="tx1"/>
                </a:solidFill>
              </a:rPr>
              <a:t>Für die Pauschale gilt auch die Steuerpflicht und das unter Arbeitsstunden Beschriebene</a:t>
            </a: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18904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p:cTn id="1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 calcmode="lin" valueType="num">
                                      <p:cBhvr>
                                        <p:cTn id="2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1800" b="1" dirty="0">
                <a:solidFill>
                  <a:schemeClr val="tx1"/>
                </a:solidFill>
              </a:rPr>
              <a:t>Information zur durchgeführten Revision am 11.08.2023</a:t>
            </a: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4">
            <a:extLst>
              <a:ext uri="{FF2B5EF4-FFF2-40B4-BE49-F238E27FC236}">
                <a16:creationId xmlns:a16="http://schemas.microsoft.com/office/drawing/2014/main" id="{DA8BCE8A-29FC-4C83-85EC-36EF037EBBC2}"/>
              </a:ext>
            </a:extLst>
          </p:cNvPr>
          <p:cNvSpPr txBox="1"/>
          <p:nvPr/>
        </p:nvSpPr>
        <p:spPr>
          <a:xfrm>
            <a:off x="867543" y="2132856"/>
            <a:ext cx="7376865" cy="3416320"/>
          </a:xfrm>
          <a:prstGeom prst="rect">
            <a:avLst/>
          </a:prstGeom>
          <a:noFill/>
        </p:spPr>
        <p:txBody>
          <a:bodyPr wrap="square" rtlCol="0">
            <a:spAutoFit/>
          </a:bodyPr>
          <a:lstStyle/>
          <a:p>
            <a:r>
              <a:rPr lang="de-DE" dirty="0"/>
              <a:t>Prüfzeitraum 04.09.2022 bis 11.08.2023 </a:t>
            </a:r>
          </a:p>
          <a:p>
            <a:endParaRPr lang="de-DE" dirty="0"/>
          </a:p>
          <a:p>
            <a:r>
              <a:rPr lang="de-DE" dirty="0"/>
              <a:t>Geprüft wurde durch Oliver Thieme und Christian Brandl</a:t>
            </a:r>
          </a:p>
          <a:p>
            <a:r>
              <a:rPr lang="de-DE" dirty="0"/>
              <a:t>Auskunft erteilte Beate Hendeß</a:t>
            </a:r>
          </a:p>
          <a:p>
            <a:endParaRPr lang="de-DE" dirty="0"/>
          </a:p>
          <a:p>
            <a:r>
              <a:rPr lang="de-DE" dirty="0"/>
              <a:t>Die Kontrolle ergab lt. Revisionsbericht 2023 keine Beanstandungen.</a:t>
            </a:r>
          </a:p>
          <a:p>
            <a:r>
              <a:rPr lang="de-DE" dirty="0"/>
              <a:t>Die Revisoren bestätigen die ordnungsgemäße Führung der Vereinskasse und schlagen die Entlastung des Vorstandes durch die Mitgliederversammlung vor.</a:t>
            </a:r>
          </a:p>
          <a:p>
            <a:endParaRPr lang="de-DE" dirty="0"/>
          </a:p>
          <a:p>
            <a:r>
              <a:rPr lang="de-DE" dirty="0"/>
              <a:t>Der Revisionsbericht liegt dem Vorstand im Original vor und kann bei Bedarf eingesehen werden.</a:t>
            </a:r>
          </a:p>
        </p:txBody>
      </p:sp>
    </p:spTree>
    <p:extLst>
      <p:ext uri="{BB962C8B-B14F-4D97-AF65-F5344CB8AC3E}">
        <p14:creationId xmlns:p14="http://schemas.microsoft.com/office/powerpoint/2010/main" val="9653071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1800" b="1" dirty="0">
                <a:solidFill>
                  <a:schemeClr val="tx1"/>
                </a:solidFill>
              </a:rPr>
              <a:t>Vorstellung des Haushaltsplans, mit Diskussion und Beschlussfassung</a:t>
            </a: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Objekt 7">
            <a:extLst>
              <a:ext uri="{FF2B5EF4-FFF2-40B4-BE49-F238E27FC236}">
                <a16:creationId xmlns:a16="http://schemas.microsoft.com/office/drawing/2014/main" id="{7EB69DE6-5FBC-4386-B161-435B0E331497}"/>
              </a:ext>
            </a:extLst>
          </p:cNvPr>
          <p:cNvGraphicFramePr>
            <a:graphicFrameLocks noChangeAspect="1"/>
          </p:cNvGraphicFramePr>
          <p:nvPr>
            <p:extLst>
              <p:ext uri="{D42A27DB-BD31-4B8C-83A1-F6EECF244321}">
                <p14:modId xmlns:p14="http://schemas.microsoft.com/office/powerpoint/2010/main" val="574839416"/>
              </p:ext>
            </p:extLst>
          </p:nvPr>
        </p:nvGraphicFramePr>
        <p:xfrm>
          <a:off x="316511" y="2078162"/>
          <a:ext cx="8510977" cy="4375174"/>
        </p:xfrm>
        <a:graphic>
          <a:graphicData uri="http://schemas.openxmlformats.org/presentationml/2006/ole">
            <mc:AlternateContent xmlns:mc="http://schemas.openxmlformats.org/markup-compatibility/2006">
              <mc:Choice xmlns:v="urn:schemas-microsoft-com:vml" Requires="v">
                <p:oleObj spid="_x0000_s1034" name="Worksheet" r:id="rId4" imgW="10839550" imgH="5572125" progId="Excel.Sheet.12">
                  <p:embed/>
                </p:oleObj>
              </mc:Choice>
              <mc:Fallback>
                <p:oleObj name="Worksheet" r:id="rId4" imgW="10839550" imgH="5572125" progId="Excel.Sheet.12">
                  <p:embed/>
                  <p:pic>
                    <p:nvPicPr>
                      <p:cNvPr id="0" name=""/>
                      <p:cNvPicPr/>
                      <p:nvPr/>
                    </p:nvPicPr>
                    <p:blipFill>
                      <a:blip r:embed="rId5"/>
                      <a:stretch>
                        <a:fillRect/>
                      </a:stretch>
                    </p:blipFill>
                    <p:spPr>
                      <a:xfrm>
                        <a:off x="316511" y="2078162"/>
                        <a:ext cx="8510977" cy="4375174"/>
                      </a:xfrm>
                      <a:prstGeom prst="rect">
                        <a:avLst/>
                      </a:prstGeom>
                    </p:spPr>
                  </p:pic>
                </p:oleObj>
              </mc:Fallback>
            </mc:AlternateContent>
          </a:graphicData>
        </a:graphic>
      </p:graphicFrame>
    </p:spTree>
    <p:extLst>
      <p:ext uri="{BB962C8B-B14F-4D97-AF65-F5344CB8AC3E}">
        <p14:creationId xmlns:p14="http://schemas.microsoft.com/office/powerpoint/2010/main" val="41247086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77376" y="4682714"/>
            <a:ext cx="2195736" cy="1646802"/>
          </a:xfrm>
          <a:prstGeom prst="rect">
            <a:avLst/>
          </a:prstGeom>
        </p:spPr>
      </p:pic>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5112568"/>
          </a:xfrm>
        </p:spPr>
        <p:txBody>
          <a:bodyPr>
            <a:noAutofit/>
          </a:bodyPr>
          <a:lstStyle/>
          <a:p>
            <a:pPr lvl="0" algn="l"/>
            <a:r>
              <a:rPr lang="de-DE" sz="2800" b="1" dirty="0">
                <a:solidFill>
                  <a:schemeClr val="tx1"/>
                </a:solidFill>
              </a:rPr>
              <a:t>Sonstiges </a:t>
            </a:r>
            <a:r>
              <a:rPr lang="de-DE" sz="1600" b="1" dirty="0">
                <a:solidFill>
                  <a:schemeClr val="tx1"/>
                </a:solidFill>
              </a:rPr>
              <a:t>(Wortmeldungen zum Thema bitte gleich, nicht am Ende)</a:t>
            </a:r>
          </a:p>
          <a:p>
            <a:pPr lvl="0" algn="l"/>
            <a:endParaRPr lang="de-DE" sz="1800" b="1" dirty="0">
              <a:solidFill>
                <a:schemeClr val="tx1"/>
              </a:solidFill>
            </a:endParaRPr>
          </a:p>
          <a:p>
            <a:pPr marL="285750" lvl="0" indent="-285750" algn="l">
              <a:buFont typeface="Arial" charset="0"/>
              <a:buChar char="•"/>
            </a:pPr>
            <a:r>
              <a:rPr lang="de-DE" sz="1800" b="1" dirty="0">
                <a:solidFill>
                  <a:schemeClr val="tx1"/>
                </a:solidFill>
              </a:rPr>
              <a:t>Schneezaun</a:t>
            </a:r>
          </a:p>
          <a:p>
            <a:pPr marL="285750" lvl="0" indent="-285750" algn="l">
              <a:buFont typeface="Arial" charset="0"/>
              <a:buChar char="•"/>
            </a:pPr>
            <a:r>
              <a:rPr lang="de-DE" sz="1800" b="1" dirty="0">
                <a:solidFill>
                  <a:schemeClr val="tx1"/>
                </a:solidFill>
              </a:rPr>
              <a:t>Kontakt mit dem Bürgermeister</a:t>
            </a:r>
          </a:p>
          <a:p>
            <a:pPr marL="742950" lvl="1" indent="-285750" algn="l">
              <a:buFont typeface="Arial" charset="0"/>
              <a:buChar char="•"/>
            </a:pPr>
            <a:r>
              <a:rPr lang="de-DE" sz="1400" b="1" dirty="0">
                <a:solidFill>
                  <a:schemeClr val="tx1"/>
                </a:solidFill>
              </a:rPr>
              <a:t>Schotter für Arbeitseinsatz</a:t>
            </a:r>
          </a:p>
          <a:p>
            <a:pPr marL="742950" lvl="1" indent="-285750" algn="l">
              <a:buFont typeface="Arial" charset="0"/>
              <a:buChar char="•"/>
            </a:pPr>
            <a:r>
              <a:rPr lang="de-DE" sz="1400" b="1" dirty="0">
                <a:solidFill>
                  <a:schemeClr val="tx1"/>
                </a:solidFill>
              </a:rPr>
              <a:t>Entsorgung „Nichtkompostierbarer Gartenabfälle“</a:t>
            </a:r>
            <a:endParaRPr lang="de-DE" sz="1800" b="1" dirty="0">
              <a:solidFill>
                <a:schemeClr val="tx1"/>
              </a:solidFill>
            </a:endParaRPr>
          </a:p>
          <a:p>
            <a:pPr marL="285750" indent="-285750" algn="l">
              <a:buFont typeface="Arial" charset="0"/>
              <a:buChar char="•"/>
            </a:pPr>
            <a:r>
              <a:rPr lang="de-DE" sz="1800" b="1" dirty="0">
                <a:solidFill>
                  <a:schemeClr val="tx1"/>
                </a:solidFill>
              </a:rPr>
              <a:t>Jahresabrechnung</a:t>
            </a:r>
          </a:p>
          <a:p>
            <a:pPr marL="742950" lvl="1" indent="-285750" algn="l">
              <a:buFont typeface="Arial" charset="0"/>
              <a:buChar char="•"/>
            </a:pPr>
            <a:r>
              <a:rPr lang="de-DE" sz="1400" b="1" dirty="0">
                <a:solidFill>
                  <a:schemeClr val="tx1"/>
                </a:solidFill>
              </a:rPr>
              <a:t>Zählerdifferenzen </a:t>
            </a:r>
          </a:p>
          <a:p>
            <a:pPr marL="742950" lvl="1" indent="-285750" algn="l">
              <a:buFont typeface="Arial" charset="0"/>
              <a:buChar char="•"/>
            </a:pPr>
            <a:r>
              <a:rPr lang="de-DE" sz="1400" b="1" dirty="0">
                <a:solidFill>
                  <a:schemeClr val="tx1"/>
                </a:solidFill>
              </a:rPr>
              <a:t>Parzellen 5, 13, 29 </a:t>
            </a:r>
          </a:p>
          <a:p>
            <a:pPr marL="285750" lvl="0" indent="-285750" algn="l">
              <a:buFont typeface="Arial" charset="0"/>
              <a:buChar char="•"/>
            </a:pPr>
            <a:r>
              <a:rPr lang="de-DE" sz="1800" b="1" dirty="0">
                <a:solidFill>
                  <a:schemeClr val="tx1"/>
                </a:solidFill>
              </a:rPr>
              <a:t>Online Banking </a:t>
            </a:r>
          </a:p>
          <a:p>
            <a:pPr marL="285750" lvl="0" indent="-285750" algn="l">
              <a:buFont typeface="Arial" charset="0"/>
              <a:buChar char="•"/>
            </a:pPr>
            <a:r>
              <a:rPr lang="de-DE" sz="1800" b="1" dirty="0">
                <a:solidFill>
                  <a:schemeClr val="tx1"/>
                </a:solidFill>
              </a:rPr>
              <a:t>Danke für die Initiativen</a:t>
            </a:r>
          </a:p>
          <a:p>
            <a:pPr marL="742950" lvl="1" indent="-285750" algn="l">
              <a:buFont typeface="Arial" charset="0"/>
              <a:buChar char="•"/>
            </a:pPr>
            <a:r>
              <a:rPr lang="de-DE" sz="1400" b="1" dirty="0">
                <a:solidFill>
                  <a:schemeClr val="tx1"/>
                </a:solidFill>
              </a:rPr>
              <a:t>Eingangsschild </a:t>
            </a:r>
          </a:p>
          <a:p>
            <a:pPr marL="742950" lvl="1" indent="-285750" algn="l">
              <a:buFont typeface="Arial" charset="0"/>
              <a:buChar char="•"/>
            </a:pPr>
            <a:r>
              <a:rPr lang="de-DE" sz="1400" b="1" dirty="0">
                <a:solidFill>
                  <a:schemeClr val="tx1"/>
                </a:solidFill>
              </a:rPr>
              <a:t>Seniorenbank</a:t>
            </a:r>
          </a:p>
          <a:p>
            <a:pPr lvl="0" algn="l"/>
            <a:endParaRPr lang="de-DE" sz="1800" dirty="0">
              <a:solidFill>
                <a:schemeClr val="tx1"/>
              </a:solidFill>
            </a:endParaRPr>
          </a:p>
          <a:p>
            <a:pPr lvl="0" algn="l"/>
            <a:endParaRPr lang="de-DE" sz="1800" b="1" dirty="0">
              <a:solidFill>
                <a:schemeClr val="tx1"/>
              </a:solidFill>
            </a:endParaRP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pic>
        <p:nvPicPr>
          <p:cNvPr id="7" name="Grafik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68144" y="4149080"/>
            <a:ext cx="2389279" cy="2180436"/>
          </a:xfrm>
          <a:prstGeom prst="rect">
            <a:avLst/>
          </a:prstGeom>
        </p:spPr>
      </p:pic>
    </p:spTree>
    <p:extLst>
      <p:ext uri="{BB962C8B-B14F-4D97-AF65-F5344CB8AC3E}">
        <p14:creationId xmlns:p14="http://schemas.microsoft.com/office/powerpoint/2010/main" val="29048975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1000"/>
                                        <p:tgtEl>
                                          <p:spTgt spid="3">
                                            <p:txEl>
                                              <p:pRg st="4" end="4"/>
                                            </p:txEl>
                                          </p:spTgt>
                                        </p:tgtEl>
                                      </p:cBhvr>
                                    </p:animEffect>
                                    <p:anim calcmode="lin" valueType="num">
                                      <p:cBhvr>
                                        <p:cTn id="1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1000"/>
                                        <p:tgtEl>
                                          <p:spTgt spid="3">
                                            <p:txEl>
                                              <p:pRg st="7" end="7"/>
                                            </p:txEl>
                                          </p:spTgt>
                                        </p:tgtEl>
                                      </p:cBhvr>
                                    </p:animEffect>
                                    <p:anim calcmode="lin" valueType="num">
                                      <p:cBhvr>
                                        <p:cTn id="4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1000"/>
                                        <p:tgtEl>
                                          <p:spTgt spid="3">
                                            <p:txEl>
                                              <p:pRg st="8" end="8"/>
                                            </p:txEl>
                                          </p:spTgt>
                                        </p:tgtEl>
                                      </p:cBhvr>
                                    </p:animEffect>
                                    <p:anim calcmode="lin" valueType="num">
                                      <p:cBhvr>
                                        <p:cTn id="5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p:cTn id="5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2" dur="1000"/>
                                        <p:tgtEl>
                                          <p:spTgt spid="3">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1" presetClass="entr" presetSubtype="0"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p:cTn id="6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6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70" dur="1000"/>
                                        <p:tgtEl>
                                          <p:spTgt spid="3">
                                            <p:txEl>
                                              <p:pRg st="10" end="10"/>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nodeType="clickEffect">
                                  <p:stCondLst>
                                    <p:cond delay="0"/>
                                  </p:stCondLst>
                                  <p:childTnLst>
                                    <p:set>
                                      <p:cBhvr>
                                        <p:cTn id="74" dur="1" fill="hold">
                                          <p:stCondLst>
                                            <p:cond delay="0"/>
                                          </p:stCondLst>
                                        </p:cTn>
                                        <p:tgtEl>
                                          <p:spTgt spid="3">
                                            <p:txEl>
                                              <p:pRg st="11" end="11"/>
                                            </p:txEl>
                                          </p:spTgt>
                                        </p:tgtEl>
                                        <p:attrNameLst>
                                          <p:attrName>style.visibility</p:attrName>
                                        </p:attrNameLst>
                                      </p:cBhvr>
                                      <p:to>
                                        <p:strVal val="visible"/>
                                      </p:to>
                                    </p:set>
                                    <p:animEffect transition="in" filter="fade">
                                      <p:cBhvr>
                                        <p:cTn id="75" dur="1000"/>
                                        <p:tgtEl>
                                          <p:spTgt spid="3">
                                            <p:txEl>
                                              <p:pRg st="11" end="11"/>
                                            </p:txEl>
                                          </p:spTgt>
                                        </p:tgtEl>
                                      </p:cBhvr>
                                    </p:animEffect>
                                    <p:anim calcmode="lin" valueType="num">
                                      <p:cBhvr>
                                        <p:cTn id="76"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6" presetClass="entr" presetSubtype="16" fill="hold" nodeType="clickEffect">
                                  <p:stCondLst>
                                    <p:cond delay="0"/>
                                  </p:stCondLst>
                                  <p:childTnLst>
                                    <p:set>
                                      <p:cBhvr>
                                        <p:cTn id="81" dur="1" fill="hold">
                                          <p:stCondLst>
                                            <p:cond delay="0"/>
                                          </p:stCondLst>
                                        </p:cTn>
                                        <p:tgtEl>
                                          <p:spTgt spid="7"/>
                                        </p:tgtEl>
                                        <p:attrNameLst>
                                          <p:attrName>style.visibility</p:attrName>
                                        </p:attrNameLst>
                                      </p:cBhvr>
                                      <p:to>
                                        <p:strVal val="visible"/>
                                      </p:to>
                                    </p:set>
                                    <p:animEffect transition="in" filter="circle(in)">
                                      <p:cBhvr>
                                        <p:cTn id="82" dur="2000"/>
                                        <p:tgtEl>
                                          <p:spTgt spid="7"/>
                                        </p:tgtEl>
                                      </p:cBhvr>
                                    </p:animEffect>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nodeType="clickEffect">
                                  <p:stCondLst>
                                    <p:cond delay="0"/>
                                  </p:stCondLst>
                                  <p:childTnLst>
                                    <p:set>
                                      <p:cBhvr>
                                        <p:cTn id="86" dur="1" fill="hold">
                                          <p:stCondLst>
                                            <p:cond delay="0"/>
                                          </p:stCondLst>
                                        </p:cTn>
                                        <p:tgtEl>
                                          <p:spTgt spid="3">
                                            <p:txEl>
                                              <p:pRg st="12" end="12"/>
                                            </p:txEl>
                                          </p:spTgt>
                                        </p:tgtEl>
                                        <p:attrNameLst>
                                          <p:attrName>style.visibility</p:attrName>
                                        </p:attrNameLst>
                                      </p:cBhvr>
                                      <p:to>
                                        <p:strVal val="visible"/>
                                      </p:to>
                                    </p:set>
                                    <p:animEffect transition="in" filter="fade">
                                      <p:cBhvr>
                                        <p:cTn id="87" dur="1000"/>
                                        <p:tgtEl>
                                          <p:spTgt spid="3">
                                            <p:txEl>
                                              <p:pRg st="12" end="12"/>
                                            </p:txEl>
                                          </p:spTgt>
                                        </p:tgtEl>
                                      </p:cBhvr>
                                    </p:animEffect>
                                    <p:anim calcmode="lin" valueType="num">
                                      <p:cBhvr>
                                        <p:cTn id="88"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9"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6" presetClass="entr" presetSubtype="16" fill="hold" nodeType="clickEffect">
                                  <p:stCondLst>
                                    <p:cond delay="0"/>
                                  </p:stCondLst>
                                  <p:childTnLst>
                                    <p:set>
                                      <p:cBhvr>
                                        <p:cTn id="93" dur="1" fill="hold">
                                          <p:stCondLst>
                                            <p:cond delay="0"/>
                                          </p:stCondLst>
                                        </p:cTn>
                                        <p:tgtEl>
                                          <p:spTgt spid="4"/>
                                        </p:tgtEl>
                                        <p:attrNameLst>
                                          <p:attrName>style.visibility</p:attrName>
                                        </p:attrNameLst>
                                      </p:cBhvr>
                                      <p:to>
                                        <p:strVal val="visible"/>
                                      </p:to>
                                    </p:set>
                                    <p:animEffect transition="in" filter="circle(in)">
                                      <p:cBhvr>
                                        <p:cTn id="9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2800" b="1" dirty="0">
                <a:solidFill>
                  <a:schemeClr val="tx1"/>
                </a:solidFill>
              </a:rPr>
              <a:t>Sonstiges </a:t>
            </a:r>
            <a:r>
              <a:rPr lang="de-DE" sz="1600" b="1" dirty="0">
                <a:solidFill>
                  <a:schemeClr val="tx1"/>
                </a:solidFill>
              </a:rPr>
              <a:t>(Wortmeldungen zum Thema bitte gleich, nicht am Ende)</a:t>
            </a:r>
          </a:p>
          <a:p>
            <a:pPr lvl="0" algn="l"/>
            <a:endParaRPr lang="de-DE" sz="1800" b="1" dirty="0">
              <a:solidFill>
                <a:schemeClr val="tx1"/>
              </a:solidFill>
            </a:endParaRPr>
          </a:p>
          <a:p>
            <a:pPr marL="285750" indent="-285750" algn="l">
              <a:buFont typeface="Arial" charset="0"/>
              <a:buChar char="•"/>
            </a:pPr>
            <a:r>
              <a:rPr lang="de-DE" sz="1800" b="1" dirty="0">
                <a:solidFill>
                  <a:schemeClr val="tx1"/>
                </a:solidFill>
              </a:rPr>
              <a:t>Wassernetz</a:t>
            </a:r>
          </a:p>
          <a:p>
            <a:pPr marL="742950" lvl="1" indent="-285750" algn="l">
              <a:buFont typeface="Arial" charset="0"/>
              <a:buChar char="•"/>
            </a:pPr>
            <a:r>
              <a:rPr lang="de-DE" sz="1400" b="1" dirty="0">
                <a:solidFill>
                  <a:schemeClr val="tx1"/>
                </a:solidFill>
              </a:rPr>
              <a:t>Kostenvoranschlag für Reparatur von </a:t>
            </a:r>
            <a:r>
              <a:rPr lang="de-DE" sz="1400" b="1" dirty="0" err="1">
                <a:solidFill>
                  <a:schemeClr val="tx1"/>
                </a:solidFill>
              </a:rPr>
              <a:t>Leckstellen</a:t>
            </a:r>
            <a:endParaRPr lang="de-DE" sz="1400" b="1" dirty="0">
              <a:solidFill>
                <a:schemeClr val="tx1"/>
              </a:solidFill>
            </a:endParaRPr>
          </a:p>
          <a:p>
            <a:pPr marL="742950" lvl="1" indent="-285750" algn="l">
              <a:buFont typeface="Arial" charset="0"/>
              <a:buChar char="•"/>
            </a:pPr>
            <a:r>
              <a:rPr lang="de-DE" sz="1400" b="1" dirty="0">
                <a:solidFill>
                  <a:schemeClr val="tx1"/>
                </a:solidFill>
              </a:rPr>
              <a:t>Leitungsnetz ist in die Jahre gekommen</a:t>
            </a:r>
          </a:p>
          <a:p>
            <a:pPr marL="742950" lvl="1" indent="-285750" algn="l">
              <a:buFont typeface="Arial" charset="0"/>
              <a:buChar char="•"/>
            </a:pPr>
            <a:r>
              <a:rPr lang="de-DE" sz="1400" b="1" dirty="0">
                <a:solidFill>
                  <a:schemeClr val="tx1"/>
                </a:solidFill>
              </a:rPr>
              <a:t>Besonders Metallleitungen sind betroffen</a:t>
            </a:r>
          </a:p>
          <a:p>
            <a:pPr marL="742950" lvl="1" indent="-285750" algn="l">
              <a:buFont typeface="Arial" charset="0"/>
              <a:buChar char="•"/>
            </a:pPr>
            <a:r>
              <a:rPr lang="de-DE" sz="1400" b="1" dirty="0">
                <a:solidFill>
                  <a:schemeClr val="tx1"/>
                </a:solidFill>
              </a:rPr>
              <a:t>Austausch dieser Leitungen in den nächsten Jahren wahrscheinlich notwendig</a:t>
            </a:r>
          </a:p>
          <a:p>
            <a:pPr marL="285750" indent="-285750" algn="l">
              <a:buFont typeface="Arial" charset="0"/>
              <a:buChar char="•"/>
            </a:pPr>
            <a:r>
              <a:rPr lang="de-DE" sz="1800" b="1" dirty="0">
                <a:solidFill>
                  <a:schemeClr val="tx1"/>
                </a:solidFill>
              </a:rPr>
              <a:t>Stromnetz  </a:t>
            </a:r>
          </a:p>
          <a:p>
            <a:pPr marL="742950" lvl="1" indent="-285750" algn="l">
              <a:buFont typeface="Arial" charset="0"/>
              <a:buChar char="•"/>
            </a:pPr>
            <a:r>
              <a:rPr lang="de-DE" sz="1400" b="1" dirty="0">
                <a:solidFill>
                  <a:schemeClr val="tx1"/>
                </a:solidFill>
              </a:rPr>
              <a:t>14 Siedler haben zur Zeit einen privaten Stromanschluss</a:t>
            </a:r>
          </a:p>
          <a:p>
            <a:pPr marL="742950" lvl="1" indent="-285750" algn="l">
              <a:buFont typeface="Arial" charset="0"/>
              <a:buChar char="•"/>
            </a:pPr>
            <a:r>
              <a:rPr lang="de-DE" sz="1400" b="1" dirty="0">
                <a:solidFill>
                  <a:schemeClr val="tx1"/>
                </a:solidFill>
              </a:rPr>
              <a:t>Kompetente Person Elektroversorgung</a:t>
            </a:r>
          </a:p>
          <a:p>
            <a:pPr marL="742950" lvl="1" indent="-285750" algn="l">
              <a:buFont typeface="Arial" charset="0"/>
              <a:buChar char="•"/>
            </a:pPr>
            <a:r>
              <a:rPr lang="de-DE" sz="1400" b="1" dirty="0">
                <a:solidFill>
                  <a:schemeClr val="tx1"/>
                </a:solidFill>
              </a:rPr>
              <a:t>Fa. Polte  kann in Notfällen verständigt werden </a:t>
            </a:r>
          </a:p>
          <a:p>
            <a:pPr lvl="0" algn="l"/>
            <a:endParaRPr lang="de-DE" sz="1800" b="1" dirty="0">
              <a:solidFill>
                <a:schemeClr val="tx1"/>
              </a:solidFill>
            </a:endParaRPr>
          </a:p>
          <a:p>
            <a:pPr lvl="0" algn="l"/>
            <a:endParaRPr lang="de-DE" sz="1800" b="1" dirty="0">
              <a:solidFill>
                <a:schemeClr val="tx1"/>
              </a:solidFill>
            </a:endParaRP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8391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 calcmode="lin" valueType="num">
                                      <p:cBhvr additive="base">
                                        <p:cTn id="2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 calcmode="lin" valueType="num">
                                      <p:cBhvr>
                                        <p:cTn id="28"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7" end="7"/>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1000"/>
                                        <p:tgtEl>
                                          <p:spTgt spid="3">
                                            <p:txEl>
                                              <p:pRg st="8" end="8"/>
                                            </p:txEl>
                                          </p:spTgt>
                                        </p:tgtEl>
                                      </p:cBhvr>
                                    </p:animEffect>
                                    <p:anim calcmode="lin" valueType="num">
                                      <p:cBhvr>
                                        <p:cTn id="3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3">
                                            <p:txEl>
                                              <p:pRg st="10" end="10"/>
                                            </p:txEl>
                                          </p:spTgt>
                                        </p:tgtEl>
                                        <p:attrNameLst>
                                          <p:attrName>style.visibility</p:attrName>
                                        </p:attrNameLst>
                                      </p:cBhvr>
                                      <p:to>
                                        <p:strVal val="visible"/>
                                      </p:to>
                                    </p:set>
                                    <p:animEffect transition="in" filter="fade">
                                      <p:cBhvr>
                                        <p:cTn id="50" dur="1000"/>
                                        <p:tgtEl>
                                          <p:spTgt spid="3">
                                            <p:txEl>
                                              <p:pRg st="10" end="10"/>
                                            </p:txEl>
                                          </p:spTgt>
                                        </p:tgtEl>
                                      </p:cBhvr>
                                    </p:animEffect>
                                    <p:anim calcmode="lin" valueType="num">
                                      <p:cBhvr>
                                        <p:cTn id="5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2800" b="1" dirty="0">
                <a:solidFill>
                  <a:schemeClr val="tx1"/>
                </a:solidFill>
              </a:rPr>
              <a:t>Sonstiges </a:t>
            </a:r>
            <a:r>
              <a:rPr lang="de-DE" sz="1600" b="1" dirty="0">
                <a:solidFill>
                  <a:schemeClr val="tx1"/>
                </a:solidFill>
              </a:rPr>
              <a:t>(Wortmeldungen zum Thema bitte gleich, nicht am Ende)</a:t>
            </a:r>
          </a:p>
          <a:p>
            <a:pPr lvl="0" algn="l"/>
            <a:r>
              <a:rPr lang="de-DE" sz="1800" b="1" dirty="0">
                <a:solidFill>
                  <a:schemeClr val="tx1"/>
                </a:solidFill>
              </a:rPr>
              <a:t>Kommunikation</a:t>
            </a:r>
          </a:p>
          <a:p>
            <a:pPr marL="742950" lvl="1" indent="-285750" algn="l">
              <a:buFont typeface="Arial" charset="0"/>
              <a:buChar char="•"/>
            </a:pPr>
            <a:r>
              <a:rPr lang="de-DE" sz="1400" b="1" dirty="0">
                <a:solidFill>
                  <a:schemeClr val="tx1"/>
                </a:solidFill>
              </a:rPr>
              <a:t>Aushang  </a:t>
            </a:r>
          </a:p>
          <a:p>
            <a:pPr marL="742950" lvl="1" indent="-285750" algn="l">
              <a:buFont typeface="Arial" charset="0"/>
              <a:buChar char="•"/>
            </a:pPr>
            <a:r>
              <a:rPr lang="de-DE" sz="1400" b="1" dirty="0">
                <a:solidFill>
                  <a:schemeClr val="tx1"/>
                </a:solidFill>
              </a:rPr>
              <a:t>„Newsletter“</a:t>
            </a:r>
          </a:p>
          <a:p>
            <a:pPr marL="742950" lvl="1" indent="-285750" algn="l">
              <a:buFont typeface="Arial" charset="0"/>
              <a:buChar char="•"/>
            </a:pPr>
            <a:r>
              <a:rPr lang="de-DE" sz="1400" b="1" dirty="0">
                <a:solidFill>
                  <a:schemeClr val="tx1"/>
                </a:solidFill>
              </a:rPr>
              <a:t>WhatsApp Gruppe</a:t>
            </a:r>
          </a:p>
          <a:p>
            <a:pPr marL="742950" lvl="1" indent="-285750" algn="l">
              <a:buFont typeface="Arial" charset="0"/>
              <a:buChar char="•"/>
            </a:pPr>
            <a:r>
              <a:rPr lang="de-DE" sz="1400" b="1" dirty="0">
                <a:solidFill>
                  <a:schemeClr val="tx1"/>
                </a:solidFill>
              </a:rPr>
              <a:t> Web Seite</a:t>
            </a:r>
          </a:p>
          <a:p>
            <a:pPr marL="742950" lvl="1" indent="-285750" algn="l">
              <a:buFont typeface="Arial" charset="0"/>
              <a:buChar char="•"/>
            </a:pPr>
            <a:endParaRPr lang="de-DE" sz="1400" b="1" dirty="0">
              <a:solidFill>
                <a:schemeClr val="tx1"/>
              </a:solidFill>
            </a:endParaRPr>
          </a:p>
          <a:p>
            <a:pPr lvl="0" algn="l"/>
            <a:r>
              <a:rPr lang="de-DE" sz="1800" b="1" dirty="0">
                <a:solidFill>
                  <a:schemeClr val="tx1"/>
                </a:solidFill>
              </a:rPr>
              <a:t>Saisonabschluss am 28.10.2023  17:00Uhr „Festplatz“</a:t>
            </a:r>
          </a:p>
          <a:p>
            <a:pPr marL="742950" lvl="1" indent="-285750" algn="l">
              <a:buFont typeface="Arial" charset="0"/>
              <a:buChar char="•"/>
            </a:pPr>
            <a:r>
              <a:rPr lang="de-DE" sz="1400" b="1" dirty="0">
                <a:solidFill>
                  <a:schemeClr val="tx1"/>
                </a:solidFill>
              </a:rPr>
              <a:t>„</a:t>
            </a:r>
            <a:r>
              <a:rPr lang="de-DE" sz="1400" b="1" dirty="0">
                <a:solidFill>
                  <a:schemeClr val="accent6">
                    <a:lumMod val="75000"/>
                  </a:schemeClr>
                </a:solidFill>
              </a:rPr>
              <a:t>Zwischen Walpurgis und Halloween</a:t>
            </a:r>
            <a:r>
              <a:rPr lang="de-DE" sz="1400" b="1" dirty="0">
                <a:solidFill>
                  <a:schemeClr val="tx1"/>
                </a:solidFill>
              </a:rPr>
              <a:t>“</a:t>
            </a:r>
          </a:p>
          <a:p>
            <a:pPr marL="742950" lvl="1" indent="-285750" algn="l">
              <a:buFont typeface="Arial" charset="0"/>
              <a:buChar char="•"/>
            </a:pPr>
            <a:r>
              <a:rPr lang="de-DE" sz="1400" b="1" dirty="0">
                <a:solidFill>
                  <a:schemeClr val="tx1"/>
                </a:solidFill>
              </a:rPr>
              <a:t>Bester Kürbis und bestes Kinderkostüm wird prämiert</a:t>
            </a:r>
          </a:p>
          <a:p>
            <a:pPr marL="742950" lvl="1" indent="-285750" algn="l">
              <a:buFont typeface="Arial" charset="0"/>
              <a:buChar char="•"/>
            </a:pPr>
            <a:r>
              <a:rPr lang="de-DE" sz="1400" b="1" dirty="0">
                <a:solidFill>
                  <a:schemeClr val="tx1"/>
                </a:solidFill>
              </a:rPr>
              <a:t>Stehtische, wer möchte -&gt; Stühle mitbringen</a:t>
            </a:r>
          </a:p>
          <a:p>
            <a:pPr marL="742950" lvl="1" indent="-285750" algn="l">
              <a:buFont typeface="Arial" charset="0"/>
              <a:buChar char="•"/>
            </a:pPr>
            <a:r>
              <a:rPr lang="de-DE" sz="1400" b="1" dirty="0">
                <a:solidFill>
                  <a:schemeClr val="tx1"/>
                </a:solidFill>
              </a:rPr>
              <a:t>Roster vom Grill, Glühwein, Bier, alkoholfreie Getränke</a:t>
            </a:r>
          </a:p>
          <a:p>
            <a:pPr marL="742950" lvl="1" indent="-285750" algn="l">
              <a:buFont typeface="Arial" charset="0"/>
              <a:buChar char="•"/>
            </a:pPr>
            <a:r>
              <a:rPr lang="de-DE" sz="1400" b="1" dirty="0">
                <a:solidFill>
                  <a:schemeClr val="tx1"/>
                </a:solidFill>
              </a:rPr>
              <a:t>Unterstützung ist wie immer willkommen</a:t>
            </a:r>
          </a:p>
          <a:p>
            <a:pPr marL="742950" lvl="1" indent="-285750" algn="l">
              <a:buFont typeface="Arial" charset="0"/>
              <a:buChar char="•"/>
            </a:pPr>
            <a:r>
              <a:rPr lang="de-DE" sz="3600" b="1" dirty="0">
                <a:solidFill>
                  <a:schemeClr val="tx1"/>
                </a:solidFill>
              </a:rPr>
              <a:t>Und gute Gespräche bei fröhlichem Beisammensein</a:t>
            </a:r>
          </a:p>
          <a:p>
            <a:pPr marL="285750" lvl="0" indent="-285750" algn="l">
              <a:buFont typeface="Arial" charset="0"/>
              <a:buChar char="•"/>
            </a:pPr>
            <a:endParaRPr lang="de-DE" sz="1800" b="1" dirty="0">
              <a:solidFill>
                <a:schemeClr val="tx1"/>
              </a:solidFill>
            </a:endParaRPr>
          </a:p>
          <a:p>
            <a:pPr lvl="0" algn="l"/>
            <a:endParaRPr lang="de-DE" sz="1800" b="1" dirty="0">
              <a:solidFill>
                <a:schemeClr val="tx1"/>
              </a:solidFill>
            </a:endParaRP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02516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arn(inVertical)">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wheel(1)">
                                      <p:cBhvr>
                                        <p:cTn id="33" dur="2000"/>
                                        <p:tgtEl>
                                          <p:spTgt spid="3">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5" presetClass="entr" presetSubtype="0" fill="hold"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2000"/>
                                        <p:tgtEl>
                                          <p:spTgt spid="3">
                                            <p:txEl>
                                              <p:pRg st="8" end="8"/>
                                            </p:txEl>
                                          </p:spTgt>
                                        </p:tgtEl>
                                      </p:cBhvr>
                                    </p:animEffect>
                                    <p:anim calcmode="lin" valueType="num">
                                      <p:cBhvr>
                                        <p:cTn id="39"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40" dur="2000" fill="hold"/>
                                        <p:tgtEl>
                                          <p:spTgt spid="3">
                                            <p:txEl>
                                              <p:pRg st="8" end="8"/>
                                            </p:txEl>
                                          </p:spTgt>
                                        </p:tgtEl>
                                        <p:attrNameLst>
                                          <p:attrName>ppt_h</p:attrName>
                                        </p:attrNameLst>
                                      </p:cBhvr>
                                      <p:tavLst>
                                        <p:tav tm="0">
                                          <p:val>
                                            <p:strVal val="#ppt_h"/>
                                          </p:val>
                                        </p:tav>
                                        <p:tav tm="100000">
                                          <p:val>
                                            <p:strVal val="#ppt_h"/>
                                          </p:val>
                                        </p:tav>
                                      </p:tavLst>
                                    </p:anim>
                                  </p:childTnLst>
                                </p:cTn>
                              </p:par>
                              <p:par>
                                <p:cTn id="41" presetID="45" presetClass="entr" presetSubtype="0"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2000"/>
                                        <p:tgtEl>
                                          <p:spTgt spid="3">
                                            <p:txEl>
                                              <p:pRg st="9" end="9"/>
                                            </p:txEl>
                                          </p:spTgt>
                                        </p:tgtEl>
                                      </p:cBhvr>
                                    </p:animEffect>
                                    <p:anim calcmode="lin" valueType="num">
                                      <p:cBhvr>
                                        <p:cTn id="44"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45" dur="2000" fill="hold"/>
                                        <p:tgtEl>
                                          <p:spTgt spid="3">
                                            <p:txEl>
                                              <p:pRg st="9" end="9"/>
                                            </p:txEl>
                                          </p:spTgt>
                                        </p:tgtEl>
                                        <p:attrNameLst>
                                          <p:attrName>ppt_h</p:attrName>
                                        </p:attrNameLst>
                                      </p:cBhvr>
                                      <p:tavLst>
                                        <p:tav tm="0">
                                          <p:val>
                                            <p:strVal val="#ppt_h"/>
                                          </p:val>
                                        </p:tav>
                                        <p:tav tm="100000">
                                          <p:val>
                                            <p:strVal val="#ppt_h"/>
                                          </p:val>
                                        </p:tav>
                                      </p:tavLst>
                                    </p:anim>
                                  </p:childTnLst>
                                </p:cTn>
                              </p:par>
                              <p:par>
                                <p:cTn id="46" presetID="45" presetClass="entr" presetSubtype="0" fill="hold"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2000"/>
                                        <p:tgtEl>
                                          <p:spTgt spid="3">
                                            <p:txEl>
                                              <p:pRg st="10" end="10"/>
                                            </p:txEl>
                                          </p:spTgt>
                                        </p:tgtEl>
                                      </p:cBhvr>
                                    </p:animEffect>
                                    <p:anim calcmode="lin" valueType="num">
                                      <p:cBhvr>
                                        <p:cTn id="49" dur="2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50" dur="2000" fill="hold"/>
                                        <p:tgtEl>
                                          <p:spTgt spid="3">
                                            <p:txEl>
                                              <p:pRg st="10" end="10"/>
                                            </p:txEl>
                                          </p:spTgt>
                                        </p:tgtEl>
                                        <p:attrNameLst>
                                          <p:attrName>ppt_h</p:attrName>
                                        </p:attrNameLst>
                                      </p:cBhvr>
                                      <p:tavLst>
                                        <p:tav tm="0">
                                          <p:val>
                                            <p:strVal val="#ppt_h"/>
                                          </p:val>
                                        </p:tav>
                                        <p:tav tm="100000">
                                          <p:val>
                                            <p:strVal val="#ppt_h"/>
                                          </p:val>
                                        </p:tav>
                                      </p:tavLst>
                                    </p:anim>
                                  </p:childTnLst>
                                </p:cTn>
                              </p:par>
                              <p:par>
                                <p:cTn id="51" presetID="45" presetClass="entr" presetSubtype="0" fill="hold" nodeType="with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Effect transition="in" filter="fade">
                                      <p:cBhvr>
                                        <p:cTn id="53" dur="2000"/>
                                        <p:tgtEl>
                                          <p:spTgt spid="3">
                                            <p:txEl>
                                              <p:pRg st="11" end="11"/>
                                            </p:txEl>
                                          </p:spTgt>
                                        </p:tgtEl>
                                      </p:cBhvr>
                                    </p:animEffect>
                                    <p:anim calcmode="lin" valueType="num">
                                      <p:cBhvr>
                                        <p:cTn id="54" dur="2000" fill="hold"/>
                                        <p:tgtEl>
                                          <p:spTgt spid="3">
                                            <p:txEl>
                                              <p:pRg st="11" end="11"/>
                                            </p:txEl>
                                          </p:spTgt>
                                        </p:tgtEl>
                                        <p:attrNameLst>
                                          <p:attrName>ppt_w</p:attrName>
                                        </p:attrNameLst>
                                      </p:cBhvr>
                                      <p:tavLst>
                                        <p:tav tm="0" fmla="#ppt_w*sin(2.5*pi*$)">
                                          <p:val>
                                            <p:fltVal val="0"/>
                                          </p:val>
                                        </p:tav>
                                        <p:tav tm="100000">
                                          <p:val>
                                            <p:fltVal val="1"/>
                                          </p:val>
                                        </p:tav>
                                      </p:tavLst>
                                    </p:anim>
                                    <p:anim calcmode="lin" valueType="num">
                                      <p:cBhvr>
                                        <p:cTn id="55" dur="2000" fill="hold"/>
                                        <p:tgtEl>
                                          <p:spTgt spid="3">
                                            <p:txEl>
                                              <p:pRg st="11" end="11"/>
                                            </p:txEl>
                                          </p:spTgt>
                                        </p:tgtEl>
                                        <p:attrNameLst>
                                          <p:attrName>ppt_h</p:attrName>
                                        </p:attrNameLst>
                                      </p:cBhvr>
                                      <p:tavLst>
                                        <p:tav tm="0">
                                          <p:val>
                                            <p:strVal val="#ppt_h"/>
                                          </p:val>
                                        </p:tav>
                                        <p:tav tm="100000">
                                          <p:val>
                                            <p:strVal val="#ppt_h"/>
                                          </p:val>
                                        </p:tav>
                                      </p:tavLst>
                                    </p:anim>
                                  </p:childTnLst>
                                </p:cTn>
                              </p:par>
                              <p:par>
                                <p:cTn id="56" presetID="45" presetClass="entr" presetSubtype="0" fill="hold" nodeType="withEffect">
                                  <p:stCondLst>
                                    <p:cond delay="0"/>
                                  </p:stCondLst>
                                  <p:childTnLst>
                                    <p:set>
                                      <p:cBhvr>
                                        <p:cTn id="57" dur="1" fill="hold">
                                          <p:stCondLst>
                                            <p:cond delay="0"/>
                                          </p:stCondLst>
                                        </p:cTn>
                                        <p:tgtEl>
                                          <p:spTgt spid="3">
                                            <p:txEl>
                                              <p:pRg st="12" end="12"/>
                                            </p:txEl>
                                          </p:spTgt>
                                        </p:tgtEl>
                                        <p:attrNameLst>
                                          <p:attrName>style.visibility</p:attrName>
                                        </p:attrNameLst>
                                      </p:cBhvr>
                                      <p:to>
                                        <p:strVal val="visible"/>
                                      </p:to>
                                    </p:set>
                                    <p:animEffect transition="in" filter="fade">
                                      <p:cBhvr>
                                        <p:cTn id="58" dur="2000"/>
                                        <p:tgtEl>
                                          <p:spTgt spid="3">
                                            <p:txEl>
                                              <p:pRg st="12" end="12"/>
                                            </p:txEl>
                                          </p:spTgt>
                                        </p:tgtEl>
                                      </p:cBhvr>
                                    </p:animEffect>
                                    <p:anim calcmode="lin" valueType="num">
                                      <p:cBhvr>
                                        <p:cTn id="59" dur="2000" fill="hold"/>
                                        <p:tgtEl>
                                          <p:spTgt spid="3">
                                            <p:txEl>
                                              <p:pRg st="12" end="12"/>
                                            </p:txEl>
                                          </p:spTgt>
                                        </p:tgtEl>
                                        <p:attrNameLst>
                                          <p:attrName>ppt_w</p:attrName>
                                        </p:attrNameLst>
                                      </p:cBhvr>
                                      <p:tavLst>
                                        <p:tav tm="0" fmla="#ppt_w*sin(2.5*pi*$)">
                                          <p:val>
                                            <p:fltVal val="0"/>
                                          </p:val>
                                        </p:tav>
                                        <p:tav tm="100000">
                                          <p:val>
                                            <p:fltVal val="1"/>
                                          </p:val>
                                        </p:tav>
                                      </p:tavLst>
                                    </p:anim>
                                    <p:anim calcmode="lin" valueType="num">
                                      <p:cBhvr>
                                        <p:cTn id="60" dur="2000" fill="hold"/>
                                        <p:tgtEl>
                                          <p:spTgt spid="3">
                                            <p:txEl>
                                              <p:pRg st="12" end="12"/>
                                            </p:txEl>
                                          </p:spTgt>
                                        </p:tgtEl>
                                        <p:attrNameLst>
                                          <p:attrName>ppt_h</p:attrName>
                                        </p:attrNameLst>
                                      </p:cBhvr>
                                      <p:tavLst>
                                        <p:tav tm="0">
                                          <p:val>
                                            <p:strVal val="#ppt_h"/>
                                          </p:val>
                                        </p:tav>
                                        <p:tav tm="100000">
                                          <p:val>
                                            <p:strVal val="#ppt_h"/>
                                          </p:val>
                                        </p:tav>
                                      </p:tavLst>
                                    </p:anim>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nodeType="clickEffect">
                                  <p:stCondLst>
                                    <p:cond delay="0"/>
                                  </p:stCondLst>
                                  <p:childTnLst>
                                    <p:set>
                                      <p:cBhvr>
                                        <p:cTn id="64" dur="1" fill="hold">
                                          <p:stCondLst>
                                            <p:cond delay="0"/>
                                          </p:stCondLst>
                                        </p:cTn>
                                        <p:tgtEl>
                                          <p:spTgt spid="3">
                                            <p:txEl>
                                              <p:pRg st="13" end="13"/>
                                            </p:txEl>
                                          </p:spTgt>
                                        </p:tgtEl>
                                        <p:attrNameLst>
                                          <p:attrName>style.visibility</p:attrName>
                                        </p:attrNameLst>
                                      </p:cBhvr>
                                      <p:to>
                                        <p:strVal val="visible"/>
                                      </p:to>
                                    </p:set>
                                    <p:anim calcmode="lin" valueType="num">
                                      <p:cBhvr>
                                        <p:cTn id="65" dur="10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66" dur="1000" fill="hold"/>
                                        <p:tgtEl>
                                          <p:spTgt spid="3">
                                            <p:txEl>
                                              <p:pRg st="13" end="13"/>
                                            </p:txEl>
                                          </p:spTgt>
                                        </p:tgtEl>
                                        <p:attrNameLst>
                                          <p:attrName>ppt_h</p:attrName>
                                        </p:attrNameLst>
                                      </p:cBhvr>
                                      <p:tavLst>
                                        <p:tav tm="0">
                                          <p:val>
                                            <p:fltVal val="0"/>
                                          </p:val>
                                        </p:tav>
                                        <p:tav tm="100000">
                                          <p:val>
                                            <p:strVal val="#ppt_h"/>
                                          </p:val>
                                        </p:tav>
                                      </p:tavLst>
                                    </p:anim>
                                    <p:anim calcmode="lin" valueType="num">
                                      <p:cBhvr>
                                        <p:cTn id="67" dur="1000" fill="hold"/>
                                        <p:tgtEl>
                                          <p:spTgt spid="3">
                                            <p:txEl>
                                              <p:pRg st="13" end="13"/>
                                            </p:txEl>
                                          </p:spTgt>
                                        </p:tgtEl>
                                        <p:attrNameLst>
                                          <p:attrName>style.rotation</p:attrName>
                                        </p:attrNameLst>
                                      </p:cBhvr>
                                      <p:tavLst>
                                        <p:tav tm="0">
                                          <p:val>
                                            <p:fltVal val="90"/>
                                          </p:val>
                                        </p:tav>
                                        <p:tav tm="100000">
                                          <p:val>
                                            <p:fltVal val="0"/>
                                          </p:val>
                                        </p:tav>
                                      </p:tavLst>
                                    </p:anim>
                                    <p:animEffect transition="in" filter="fade">
                                      <p:cBhvr>
                                        <p:cTn id="68" dur="1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395536" y="1412776"/>
            <a:ext cx="8280920" cy="4824536"/>
          </a:xfrm>
        </p:spPr>
        <p:txBody>
          <a:bodyPr>
            <a:noAutofit/>
          </a:bodyPr>
          <a:lstStyle/>
          <a:p>
            <a:pPr marL="285750" lvl="0" indent="-285750" algn="l">
              <a:buFont typeface="Arial" charset="0"/>
              <a:buChar char="•"/>
            </a:pPr>
            <a:r>
              <a:rPr lang="de-DE" b="1" dirty="0">
                <a:solidFill>
                  <a:schemeClr val="tx1"/>
                </a:solidFill>
              </a:rPr>
              <a:t>Vielen Dank für Ihre Teilnahme und die Diskussionsbeiträge.</a:t>
            </a:r>
          </a:p>
          <a:p>
            <a:pPr marL="285750" lvl="0" indent="-285750" algn="l">
              <a:buFont typeface="Arial" charset="0"/>
              <a:buChar char="•"/>
            </a:pPr>
            <a:endParaRPr lang="de-DE" b="1" dirty="0">
              <a:solidFill>
                <a:schemeClr val="tx1"/>
              </a:solidFill>
            </a:endParaRPr>
          </a:p>
          <a:p>
            <a:pPr marL="285750" lvl="0" indent="-285750" algn="l">
              <a:buFont typeface="Arial" charset="0"/>
              <a:buChar char="•"/>
            </a:pPr>
            <a:r>
              <a:rPr lang="de-DE" b="1" dirty="0">
                <a:solidFill>
                  <a:schemeClr val="tx1"/>
                </a:solidFill>
              </a:rPr>
              <a:t>Wir wünschen allen noch schöne Tage in </a:t>
            </a:r>
            <a:r>
              <a:rPr lang="de-DE" b="1">
                <a:solidFill>
                  <a:schemeClr val="tx1"/>
                </a:solidFill>
              </a:rPr>
              <a:t>unserer Siedlung</a:t>
            </a:r>
            <a:r>
              <a:rPr lang="de-DE" b="1" dirty="0">
                <a:solidFill>
                  <a:schemeClr val="tx1"/>
                </a:solidFill>
              </a:rPr>
              <a:t> </a:t>
            </a:r>
            <a:r>
              <a:rPr lang="de-DE" b="1">
                <a:solidFill>
                  <a:schemeClr val="tx1"/>
                </a:solidFill>
              </a:rPr>
              <a:t>und </a:t>
            </a:r>
            <a:r>
              <a:rPr lang="de-DE" b="1" dirty="0">
                <a:solidFill>
                  <a:schemeClr val="tx1"/>
                </a:solidFill>
              </a:rPr>
              <a:t>jetzt einen guten nach Hause Weg</a:t>
            </a:r>
          </a:p>
          <a:p>
            <a:pPr lvl="0" algn="l"/>
            <a:endParaRPr lang="de-DE" sz="1800" b="1" dirty="0">
              <a:solidFill>
                <a:schemeClr val="tx1"/>
              </a:solidFill>
            </a:endParaRP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41941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395536" y="1412776"/>
            <a:ext cx="8280920" cy="4824536"/>
          </a:xfrm>
        </p:spPr>
        <p:txBody>
          <a:bodyPr>
            <a:noAutofit/>
          </a:bodyPr>
          <a:lstStyle/>
          <a:p>
            <a:pPr lvl="0" algn="l"/>
            <a:endParaRPr lang="de-DE" b="1" dirty="0">
              <a:solidFill>
                <a:schemeClr val="tx1"/>
              </a:solidFill>
            </a:endParaRPr>
          </a:p>
          <a:p>
            <a:pPr marL="285750" lvl="0" indent="-285750" algn="l">
              <a:buFont typeface="Arial" charset="0"/>
              <a:buChar char="•"/>
            </a:pPr>
            <a:r>
              <a:rPr lang="de-DE" sz="4400" b="1" dirty="0">
                <a:solidFill>
                  <a:schemeClr val="tx1"/>
                </a:solidFill>
              </a:rPr>
              <a:t>!!!!!!!       Glück auf         !!!!!!</a:t>
            </a:r>
          </a:p>
          <a:p>
            <a:pPr lvl="0" algn="l"/>
            <a:endParaRPr lang="de-DE" sz="1800" b="1" dirty="0">
              <a:solidFill>
                <a:schemeClr val="tx1"/>
              </a:solidFill>
            </a:endParaRP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48235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971600" y="1628800"/>
            <a:ext cx="7920880" cy="4824536"/>
          </a:xfrm>
        </p:spPr>
        <p:txBody>
          <a:bodyPr>
            <a:noAutofit/>
          </a:bodyPr>
          <a:lstStyle/>
          <a:p>
            <a:pPr lvl="0" algn="l"/>
            <a:r>
              <a:rPr lang="de-DE" sz="2000" b="1" dirty="0">
                <a:solidFill>
                  <a:schemeClr val="tx1"/>
                </a:solidFill>
              </a:rPr>
              <a:t>Diskussion und Beschluss zur Satzung in der Fassung vom 03.09.2023</a:t>
            </a:r>
          </a:p>
          <a:p>
            <a:pPr algn="l"/>
            <a:endParaRPr lang="de-DE" sz="1600" b="1" dirty="0">
              <a:solidFill>
                <a:schemeClr val="tx1"/>
              </a:solidFill>
            </a:endParaRPr>
          </a:p>
          <a:p>
            <a:pPr algn="l"/>
            <a:r>
              <a:rPr lang="de-DE" sz="1600" b="1" dirty="0">
                <a:solidFill>
                  <a:schemeClr val="tx1"/>
                </a:solidFill>
              </a:rPr>
              <a:t>Warum brauchen wir eine Neufassung der Satzung?</a:t>
            </a:r>
          </a:p>
          <a:p>
            <a:pPr marL="285750" indent="-285750" algn="l">
              <a:buFont typeface="Arial" charset="0"/>
              <a:buChar char="•"/>
            </a:pPr>
            <a:r>
              <a:rPr lang="de-DE" sz="1600" b="1" dirty="0">
                <a:solidFill>
                  <a:schemeClr val="tx1"/>
                </a:solidFill>
              </a:rPr>
              <a:t>Alte Satzung von 1993</a:t>
            </a:r>
          </a:p>
          <a:p>
            <a:pPr marL="285750" indent="-285750" algn="l">
              <a:buFont typeface="Arial" charset="0"/>
              <a:buChar char="•"/>
            </a:pPr>
            <a:r>
              <a:rPr lang="de-DE" sz="1600" b="1" dirty="0">
                <a:solidFill>
                  <a:schemeClr val="tx1"/>
                </a:solidFill>
              </a:rPr>
              <a:t>Anpassung an aktuellen Stand notwendig</a:t>
            </a:r>
          </a:p>
          <a:p>
            <a:pPr marL="742950" lvl="1" indent="-285750" algn="l">
              <a:buFont typeface="Arial" charset="0"/>
              <a:buChar char="•"/>
            </a:pPr>
            <a:r>
              <a:rPr lang="de-DE" sz="1200" b="1" dirty="0">
                <a:solidFill>
                  <a:schemeClr val="tx1"/>
                </a:solidFill>
              </a:rPr>
              <a:t>Mitgliedschaft</a:t>
            </a:r>
          </a:p>
          <a:p>
            <a:pPr marL="742950" lvl="1" indent="-285750" algn="l">
              <a:buFont typeface="Arial" charset="0"/>
              <a:buChar char="•"/>
            </a:pPr>
            <a:r>
              <a:rPr lang="de-DE" sz="1200" b="1" dirty="0">
                <a:solidFill>
                  <a:schemeClr val="tx1"/>
                </a:solidFill>
              </a:rPr>
              <a:t>Stimmrecht</a:t>
            </a:r>
          </a:p>
          <a:p>
            <a:pPr marL="742950" lvl="1" indent="-285750" algn="l">
              <a:buFont typeface="Arial" charset="0"/>
              <a:buChar char="•"/>
            </a:pPr>
            <a:r>
              <a:rPr lang="de-DE" sz="1200" b="1" dirty="0">
                <a:solidFill>
                  <a:schemeClr val="tx1"/>
                </a:solidFill>
              </a:rPr>
              <a:t>Wählbarkeit</a:t>
            </a:r>
          </a:p>
          <a:p>
            <a:pPr marL="285750" indent="-285750" algn="l">
              <a:buFont typeface="Arial" charset="0"/>
              <a:buChar char="•"/>
            </a:pPr>
            <a:r>
              <a:rPr lang="de-DE" sz="1600" b="1" dirty="0">
                <a:solidFill>
                  <a:schemeClr val="tx1"/>
                </a:solidFill>
              </a:rPr>
              <a:t>Wir diskutieren den 10. Entwurf</a:t>
            </a:r>
          </a:p>
          <a:p>
            <a:pPr algn="l"/>
            <a:endParaRPr lang="de-DE" sz="1600" b="1" dirty="0">
              <a:solidFill>
                <a:schemeClr val="tx1"/>
              </a:solidFill>
            </a:endParaRPr>
          </a:p>
          <a:p>
            <a:pPr algn="l"/>
            <a:endParaRPr lang="de-DE" sz="1600" b="1" dirty="0">
              <a:solidFill>
                <a:schemeClr val="tx1"/>
              </a:solidFill>
            </a:endParaRPr>
          </a:p>
          <a:p>
            <a:pPr algn="l"/>
            <a:r>
              <a:rPr lang="de-DE" sz="1600" b="1" dirty="0">
                <a:solidFill>
                  <a:schemeClr val="tx1"/>
                </a:solidFill>
              </a:rPr>
              <a:t>Bis jetzt keine Hinweise zur Neufassung.</a:t>
            </a:r>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55519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1000"/>
                                        <p:tgtEl>
                                          <p:spTgt spid="3">
                                            <p:txEl>
                                              <p:pRg st="5" end="5"/>
                                            </p:txEl>
                                          </p:spTgt>
                                        </p:tgtEl>
                                      </p:cBhvr>
                                    </p:animEffect>
                                    <p:anim calcmode="lin" valueType="num">
                                      <p:cBhvr>
                                        <p:cTn id="2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1000"/>
                                        <p:tgtEl>
                                          <p:spTgt spid="3">
                                            <p:txEl>
                                              <p:pRg st="7" end="7"/>
                                            </p:txEl>
                                          </p:spTgt>
                                        </p:tgtEl>
                                      </p:cBhvr>
                                    </p:animEffect>
                                    <p:anim calcmode="lin" valueType="num">
                                      <p:cBhvr>
                                        <p:cTn id="3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1000"/>
                                        <p:tgtEl>
                                          <p:spTgt spid="3">
                                            <p:txEl>
                                              <p:pRg st="8" end="8"/>
                                            </p:txEl>
                                          </p:spTgt>
                                        </p:tgtEl>
                                      </p:cBhvr>
                                    </p:animEffect>
                                    <p:anim calcmode="lin" valueType="num">
                                      <p:cBhvr>
                                        <p:cTn id="4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wipe(down)">
                                      <p:cBhvr>
                                        <p:cTn id="47" dur="580">
                                          <p:stCondLst>
                                            <p:cond delay="0"/>
                                          </p:stCondLst>
                                        </p:cTn>
                                        <p:tgtEl>
                                          <p:spTgt spid="3">
                                            <p:txEl>
                                              <p:pRg st="11" end="11"/>
                                            </p:txEl>
                                          </p:spTgt>
                                        </p:tgtEl>
                                      </p:cBhvr>
                                    </p:animEffect>
                                    <p:anim calcmode="lin" valueType="num">
                                      <p:cBhvr>
                                        <p:cTn id="48"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11" end="11"/>
                                            </p:txEl>
                                          </p:spTgt>
                                        </p:tgtEl>
                                      </p:cBhvr>
                                      <p:to x="100000" y="60000"/>
                                    </p:animScale>
                                    <p:animScale>
                                      <p:cBhvr>
                                        <p:cTn id="54" dur="166" decel="50000">
                                          <p:stCondLst>
                                            <p:cond delay="676"/>
                                          </p:stCondLst>
                                        </p:cTn>
                                        <p:tgtEl>
                                          <p:spTgt spid="3">
                                            <p:txEl>
                                              <p:pRg st="11" end="11"/>
                                            </p:txEl>
                                          </p:spTgt>
                                        </p:tgtEl>
                                      </p:cBhvr>
                                      <p:to x="100000" y="100000"/>
                                    </p:animScale>
                                    <p:animScale>
                                      <p:cBhvr>
                                        <p:cTn id="55" dur="26">
                                          <p:stCondLst>
                                            <p:cond delay="1312"/>
                                          </p:stCondLst>
                                        </p:cTn>
                                        <p:tgtEl>
                                          <p:spTgt spid="3">
                                            <p:txEl>
                                              <p:pRg st="11" end="11"/>
                                            </p:txEl>
                                          </p:spTgt>
                                        </p:tgtEl>
                                      </p:cBhvr>
                                      <p:to x="100000" y="80000"/>
                                    </p:animScale>
                                    <p:animScale>
                                      <p:cBhvr>
                                        <p:cTn id="56" dur="166" decel="50000">
                                          <p:stCondLst>
                                            <p:cond delay="1338"/>
                                          </p:stCondLst>
                                        </p:cTn>
                                        <p:tgtEl>
                                          <p:spTgt spid="3">
                                            <p:txEl>
                                              <p:pRg st="11" end="11"/>
                                            </p:txEl>
                                          </p:spTgt>
                                        </p:tgtEl>
                                      </p:cBhvr>
                                      <p:to x="100000" y="100000"/>
                                    </p:animScale>
                                    <p:animScale>
                                      <p:cBhvr>
                                        <p:cTn id="57" dur="26">
                                          <p:stCondLst>
                                            <p:cond delay="1642"/>
                                          </p:stCondLst>
                                        </p:cTn>
                                        <p:tgtEl>
                                          <p:spTgt spid="3">
                                            <p:txEl>
                                              <p:pRg st="11" end="11"/>
                                            </p:txEl>
                                          </p:spTgt>
                                        </p:tgtEl>
                                      </p:cBhvr>
                                      <p:to x="100000" y="90000"/>
                                    </p:animScale>
                                    <p:animScale>
                                      <p:cBhvr>
                                        <p:cTn id="58" dur="166" decel="50000">
                                          <p:stCondLst>
                                            <p:cond delay="1668"/>
                                          </p:stCondLst>
                                        </p:cTn>
                                        <p:tgtEl>
                                          <p:spTgt spid="3">
                                            <p:txEl>
                                              <p:pRg st="11" end="11"/>
                                            </p:txEl>
                                          </p:spTgt>
                                        </p:tgtEl>
                                      </p:cBhvr>
                                      <p:to x="100000" y="100000"/>
                                    </p:animScale>
                                    <p:animScale>
                                      <p:cBhvr>
                                        <p:cTn id="59" dur="26">
                                          <p:stCondLst>
                                            <p:cond delay="1808"/>
                                          </p:stCondLst>
                                        </p:cTn>
                                        <p:tgtEl>
                                          <p:spTgt spid="3">
                                            <p:txEl>
                                              <p:pRg st="11" end="11"/>
                                            </p:txEl>
                                          </p:spTgt>
                                        </p:tgtEl>
                                      </p:cBhvr>
                                      <p:to x="100000" y="95000"/>
                                    </p:animScale>
                                    <p:animScale>
                                      <p:cBhvr>
                                        <p:cTn id="60" dur="166" decel="50000">
                                          <p:stCondLst>
                                            <p:cond delay="1834"/>
                                          </p:stCondLst>
                                        </p:cTn>
                                        <p:tgtEl>
                                          <p:spTgt spid="3">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2000" b="1" dirty="0">
                <a:solidFill>
                  <a:schemeClr val="tx1"/>
                </a:solidFill>
              </a:rPr>
              <a:t>Diskussion und Beschluss zur Vereinsordnung in der Fassung vom 03.09.2023</a:t>
            </a:r>
          </a:p>
          <a:p>
            <a:pPr algn="l"/>
            <a:endParaRPr lang="de-DE" sz="1600" b="1" dirty="0">
              <a:solidFill>
                <a:schemeClr val="tx1"/>
              </a:solidFill>
            </a:endParaRPr>
          </a:p>
          <a:p>
            <a:pPr algn="l"/>
            <a:r>
              <a:rPr lang="de-DE" sz="1600" b="1" dirty="0">
                <a:solidFill>
                  <a:schemeClr val="tx1"/>
                </a:solidFill>
              </a:rPr>
              <a:t>Warum eine Neufassung der Vereinsordnung?</a:t>
            </a:r>
          </a:p>
          <a:p>
            <a:pPr lvl="1" algn="l"/>
            <a:r>
              <a:rPr lang="de-DE" sz="1200" b="1" dirty="0">
                <a:solidFill>
                  <a:schemeClr val="tx1"/>
                </a:solidFill>
              </a:rPr>
              <a:t>Auch hier gilt die Aussage wie für die Satzung.</a:t>
            </a:r>
          </a:p>
          <a:p>
            <a:pPr algn="l"/>
            <a:endParaRPr lang="de-DE" sz="1600" b="1" dirty="0">
              <a:solidFill>
                <a:schemeClr val="tx1"/>
              </a:solidFill>
            </a:endParaRPr>
          </a:p>
          <a:p>
            <a:pPr algn="l"/>
            <a:r>
              <a:rPr lang="de-DE" sz="1600" b="1" dirty="0">
                <a:solidFill>
                  <a:schemeClr val="tx1"/>
                </a:solidFill>
              </a:rPr>
              <a:t>Grundsätzlich regelt die Vereinsordnung  unser Zusammenleben</a:t>
            </a:r>
          </a:p>
          <a:p>
            <a:pPr algn="l"/>
            <a:r>
              <a:rPr lang="de-DE" sz="1600" b="1" dirty="0">
                <a:solidFill>
                  <a:schemeClr val="tx1"/>
                </a:solidFill>
              </a:rPr>
              <a:t>Sie ist letztendlich Bestandteil der Satzung</a:t>
            </a:r>
          </a:p>
          <a:p>
            <a:pPr algn="l"/>
            <a:endParaRPr lang="de-DE" sz="1600" b="1" dirty="0">
              <a:solidFill>
                <a:schemeClr val="tx1"/>
              </a:solidFill>
            </a:endParaRPr>
          </a:p>
          <a:p>
            <a:pPr algn="l"/>
            <a:r>
              <a:rPr lang="de-DE" sz="1600" b="1" dirty="0">
                <a:solidFill>
                  <a:schemeClr val="tx1"/>
                </a:solidFill>
              </a:rPr>
              <a:t>Es gab folgende mündliche Hinweise</a:t>
            </a:r>
          </a:p>
          <a:p>
            <a:pPr lvl="1" algn="l"/>
            <a:r>
              <a:rPr lang="de-DE" sz="1200" b="1" dirty="0">
                <a:solidFill>
                  <a:schemeClr val="tx1"/>
                </a:solidFill>
              </a:rPr>
              <a:t>§6 Kommerzielle Nutzung</a:t>
            </a:r>
          </a:p>
          <a:p>
            <a:pPr lvl="1" algn="l"/>
            <a:r>
              <a:rPr lang="de-DE" sz="1200" b="1" dirty="0">
                <a:solidFill>
                  <a:schemeClr val="tx1"/>
                </a:solidFill>
              </a:rPr>
              <a:t>§10 Gegenseitige Rücksichtnahme</a:t>
            </a: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68747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wipe(down)">
                                      <p:cBhvr>
                                        <p:cTn id="20" dur="500"/>
                                        <p:tgtEl>
                                          <p:spTgt spid="3">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wipe(down)">
                                      <p:cBhvr>
                                        <p:cTn id="25" dur="500"/>
                                        <p:tgtEl>
                                          <p:spTgt spid="3">
                                            <p:txEl>
                                              <p:pRg st="8" end="8"/>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wipe(down)">
                                      <p:cBhvr>
                                        <p:cTn id="30" dur="500"/>
                                        <p:tgtEl>
                                          <p:spTgt spid="3">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wipe(down)">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marL="285750" lvl="0" indent="-285750" algn="l">
              <a:buFontTx/>
              <a:buChar char="-"/>
            </a:pPr>
            <a:r>
              <a:rPr lang="de-DE" sz="1800" b="1" dirty="0">
                <a:solidFill>
                  <a:schemeClr val="tx1"/>
                </a:solidFill>
              </a:rPr>
              <a:t>Warum ein Vorratsbeschluss?: </a:t>
            </a:r>
          </a:p>
          <a:p>
            <a:pPr lvl="0" algn="l"/>
            <a:endParaRPr lang="de-DE" sz="1800" b="1" dirty="0">
              <a:solidFill>
                <a:schemeClr val="tx1"/>
              </a:solidFill>
            </a:endParaRPr>
          </a:p>
          <a:p>
            <a:pPr lvl="0" algn="l"/>
            <a:r>
              <a:rPr lang="de-DE" sz="1800" b="1" dirty="0">
                <a:solidFill>
                  <a:schemeClr val="tx1"/>
                </a:solidFill>
              </a:rPr>
              <a:t>Wortlaut:</a:t>
            </a:r>
          </a:p>
          <a:p>
            <a:pPr marL="285750" lvl="0" indent="-285750" algn="l">
              <a:buFontTx/>
              <a:buChar char="-"/>
            </a:pPr>
            <a:r>
              <a:rPr lang="de-DE" sz="1600" b="1" i="1" dirty="0">
                <a:solidFill>
                  <a:schemeClr val="tx1"/>
                </a:solidFill>
              </a:rPr>
              <a:t>Die Mitgliederversammlung ermächtigt den Vorstand zur Vornahme redaktioneller sowie vom Registergericht geforderte Anpassungen der Satzung und Vereinsordnung.</a:t>
            </a:r>
            <a:endParaRPr lang="de-DE" sz="1600" b="1" dirty="0">
              <a:solidFill>
                <a:schemeClr val="tx1"/>
              </a:solidFill>
            </a:endParaRP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98869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p:cTn id="1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b="1" dirty="0">
                <a:solidFill>
                  <a:schemeClr val="tx1"/>
                </a:solidFill>
              </a:rPr>
              <a:t>Die </a:t>
            </a:r>
            <a:r>
              <a:rPr lang="de-DE" b="1">
                <a:solidFill>
                  <a:schemeClr val="tx1"/>
                </a:solidFill>
              </a:rPr>
              <a:t>nächsten Tagesordnungspunkte</a:t>
            </a:r>
            <a:r>
              <a:rPr lang="de-DE" b="1" dirty="0">
                <a:solidFill>
                  <a:schemeClr val="tx1"/>
                </a:solidFill>
              </a:rPr>
              <a:t>:</a:t>
            </a:r>
          </a:p>
          <a:p>
            <a:pPr lvl="0" algn="l"/>
            <a:endParaRPr lang="de-DE" sz="1800" b="1" dirty="0">
              <a:solidFill>
                <a:schemeClr val="tx1"/>
              </a:solidFill>
            </a:endParaRPr>
          </a:p>
          <a:p>
            <a:pPr lvl="0" algn="l"/>
            <a:r>
              <a:rPr lang="de-DE" sz="1800" b="1" dirty="0">
                <a:solidFill>
                  <a:schemeClr val="tx1"/>
                </a:solidFill>
              </a:rPr>
              <a:t>Diskussion und Beschluss zum Stundensatz</a:t>
            </a:r>
          </a:p>
          <a:p>
            <a:pPr lvl="0" algn="l"/>
            <a:endParaRPr lang="de-DE" sz="1800" b="1" dirty="0">
              <a:solidFill>
                <a:schemeClr val="tx1"/>
              </a:solidFill>
            </a:endParaRPr>
          </a:p>
          <a:p>
            <a:pPr lvl="0" algn="l"/>
            <a:endParaRPr lang="de-DE" sz="1800" b="1" dirty="0">
              <a:solidFill>
                <a:schemeClr val="tx1"/>
              </a:solidFill>
            </a:endParaRPr>
          </a:p>
          <a:p>
            <a:pPr lvl="0" algn="l"/>
            <a:r>
              <a:rPr lang="de-DE" sz="1800" b="1" dirty="0">
                <a:solidFill>
                  <a:schemeClr val="tx1"/>
                </a:solidFill>
              </a:rPr>
              <a:t>Diskussion und Beschluss zum Vereinsbeitrag </a:t>
            </a:r>
          </a:p>
          <a:p>
            <a:pPr lvl="0" algn="l"/>
            <a:endParaRPr lang="de-DE" sz="1800" b="1" dirty="0">
              <a:solidFill>
                <a:schemeClr val="tx1"/>
              </a:solidFill>
            </a:endParaRPr>
          </a:p>
          <a:p>
            <a:pPr lvl="0" algn="l"/>
            <a:endParaRPr lang="de-DE" sz="1800" b="1" dirty="0">
              <a:solidFill>
                <a:schemeClr val="tx1"/>
              </a:solidFill>
            </a:endParaRPr>
          </a:p>
          <a:p>
            <a:pPr lvl="0" algn="l"/>
            <a:r>
              <a:rPr lang="de-DE" sz="1800" b="1" dirty="0">
                <a:solidFill>
                  <a:schemeClr val="tx1"/>
                </a:solidFill>
              </a:rPr>
              <a:t>Diskussion und Beschluss zur Instandhaltungspauschale</a:t>
            </a:r>
          </a:p>
          <a:p>
            <a:pPr lvl="0" algn="l"/>
            <a:endParaRPr lang="de-DE" sz="1800" b="1" dirty="0">
              <a:solidFill>
                <a:schemeClr val="tx1"/>
              </a:solidFill>
            </a:endParaRPr>
          </a:p>
          <a:p>
            <a:pPr lvl="0" algn="l"/>
            <a:endParaRPr lang="de-DE" sz="1800" b="1" dirty="0">
              <a:solidFill>
                <a:schemeClr val="tx1"/>
              </a:solidFill>
            </a:endParaRPr>
          </a:p>
          <a:p>
            <a:pPr lvl="0" algn="l"/>
            <a:r>
              <a:rPr lang="de-DE" sz="1800" b="1" dirty="0">
                <a:solidFill>
                  <a:schemeClr val="tx1"/>
                </a:solidFill>
              </a:rPr>
              <a:t>Diskussion und Beschluss zur Pauschale für kompetente Personen und Vorstandsmitglieder</a:t>
            </a: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84576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2000" b="1" dirty="0">
                <a:solidFill>
                  <a:schemeClr val="tx1"/>
                </a:solidFill>
              </a:rPr>
              <a:t>Diskussion und Beschluss zum Stundensatz</a:t>
            </a:r>
          </a:p>
          <a:p>
            <a:pPr lvl="0" algn="l"/>
            <a:endParaRPr lang="de-DE" sz="1800" b="1" dirty="0">
              <a:solidFill>
                <a:schemeClr val="tx1"/>
              </a:solidFill>
            </a:endParaRPr>
          </a:p>
          <a:p>
            <a:pPr marL="285750" lvl="0" indent="-285750" algn="l">
              <a:buFontTx/>
              <a:buChar char="-"/>
            </a:pPr>
            <a:r>
              <a:rPr lang="de-DE" sz="1800" b="1" dirty="0">
                <a:solidFill>
                  <a:schemeClr val="tx1"/>
                </a:solidFill>
              </a:rPr>
              <a:t>Wie hoch ist der Stundenaufwand, um die Ziele der Satzung zu erreichen???</a:t>
            </a:r>
          </a:p>
          <a:p>
            <a:pPr marL="285750" lvl="0" indent="-285750" algn="l">
              <a:buFontTx/>
              <a:buChar char="-"/>
            </a:pPr>
            <a:r>
              <a:rPr lang="de-DE" sz="1800" b="1" dirty="0">
                <a:solidFill>
                  <a:schemeClr val="tx1"/>
                </a:solidFill>
              </a:rPr>
              <a:t>Notwendige Stunden so gering als möglich halten</a:t>
            </a:r>
          </a:p>
          <a:p>
            <a:pPr marL="285750" indent="-285750" algn="l">
              <a:buFontTx/>
              <a:buChar char="-"/>
            </a:pPr>
            <a:r>
              <a:rPr lang="de-DE" sz="1800" b="1" dirty="0">
                <a:solidFill>
                  <a:schemeClr val="tx1"/>
                </a:solidFill>
              </a:rPr>
              <a:t>Ist Nachbarschaftshilfe (Rasen mähen, Hecke schneiden) als Arbeitsstunden abrechenbar??</a:t>
            </a:r>
          </a:p>
          <a:p>
            <a:pPr lvl="0" algn="l"/>
            <a:endParaRPr lang="de-DE" sz="1800" b="1" dirty="0">
              <a:solidFill>
                <a:schemeClr val="tx1"/>
              </a:solidFill>
            </a:endParaRPr>
          </a:p>
          <a:p>
            <a:pPr algn="l"/>
            <a:r>
              <a:rPr lang="de-DE" sz="1600" b="1" dirty="0">
                <a:solidFill>
                  <a:schemeClr val="tx1"/>
                </a:solidFill>
              </a:rPr>
              <a:t>Aktuell 4 €/h, es gibt Diskussionen den Stundensatz zu erhöhen</a:t>
            </a:r>
          </a:p>
          <a:p>
            <a:pPr algn="l"/>
            <a:endParaRPr lang="de-DE" sz="1600" b="1" dirty="0">
              <a:solidFill>
                <a:schemeClr val="tx1"/>
              </a:solidFill>
            </a:endParaRPr>
          </a:p>
          <a:p>
            <a:pPr algn="l"/>
            <a:r>
              <a:rPr lang="de-DE" sz="1600" b="1" dirty="0">
                <a:solidFill>
                  <a:schemeClr val="tx1"/>
                </a:solidFill>
              </a:rPr>
              <a:t>Was bedeutet das?</a:t>
            </a:r>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91956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ircle(in)">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 calcmode="lin" valueType="num">
                                      <p:cBhvr>
                                        <p:cTn id="2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circle(in)">
                                      <p:cBhvr>
                                        <p:cTn id="30"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574850"/>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150913"/>
            <a:ext cx="6728792" cy="5086399"/>
          </a:xfrm>
        </p:spPr>
        <p:txBody>
          <a:bodyPr>
            <a:noAutofit/>
          </a:bodyPr>
          <a:lstStyle/>
          <a:p>
            <a:pPr lvl="0" algn="l"/>
            <a:r>
              <a:rPr lang="de-DE" sz="2000" b="1" dirty="0">
                <a:solidFill>
                  <a:schemeClr val="tx1"/>
                </a:solidFill>
              </a:rPr>
              <a:t>Diskussion und Beschluss zum Stundensatz</a:t>
            </a:r>
          </a:p>
          <a:p>
            <a:pPr lvl="0" algn="l"/>
            <a:r>
              <a:rPr lang="de-DE" sz="1800" i="1" dirty="0">
                <a:solidFill>
                  <a:schemeClr val="tx1"/>
                </a:solidFill>
              </a:rPr>
              <a:t>Gegenüberstellung Arbeitsstunden nach Stundensatz</a:t>
            </a:r>
          </a:p>
        </p:txBody>
      </p:sp>
      <p:pic>
        <p:nvPicPr>
          <p:cNvPr id="1026" name="Picture 2" descr="C:\Users\frank\Desktop\braunschwende-muehlberg-ev.de\Fotos\braunschwende LOGO klei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8" y="1988840"/>
            <a:ext cx="7776864" cy="4471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44721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dirty="0"/>
              <a:t>Mitgliederversammlung am 03.09.2023</a:t>
            </a:r>
          </a:p>
        </p:txBody>
      </p:sp>
      <p:sp>
        <p:nvSpPr>
          <p:cNvPr id="3" name="Untertitel 2"/>
          <p:cNvSpPr>
            <a:spLocks noGrp="1"/>
          </p:cNvSpPr>
          <p:nvPr>
            <p:ph type="subTitle" idx="1"/>
          </p:nvPr>
        </p:nvSpPr>
        <p:spPr>
          <a:xfrm>
            <a:off x="1371600" y="1412776"/>
            <a:ext cx="6728792" cy="5040560"/>
          </a:xfrm>
        </p:spPr>
        <p:txBody>
          <a:bodyPr>
            <a:noAutofit/>
          </a:bodyPr>
          <a:lstStyle/>
          <a:p>
            <a:pPr lvl="0" algn="l"/>
            <a:r>
              <a:rPr lang="de-DE" sz="2000" b="1" dirty="0">
                <a:solidFill>
                  <a:schemeClr val="tx1"/>
                </a:solidFill>
              </a:rPr>
              <a:t>Diskussion und Beschluss zum Stundensatz</a:t>
            </a:r>
          </a:p>
          <a:p>
            <a:pPr lvl="0" algn="l"/>
            <a:endParaRPr lang="de-DE" sz="1800" b="1" dirty="0">
              <a:solidFill>
                <a:schemeClr val="tx1"/>
              </a:solidFill>
            </a:endParaRPr>
          </a:p>
          <a:p>
            <a:pPr marL="285750" lvl="0" indent="-285750" algn="l">
              <a:buFontTx/>
              <a:buChar char="-"/>
            </a:pPr>
            <a:r>
              <a:rPr lang="de-DE" sz="1800" b="1" dirty="0">
                <a:solidFill>
                  <a:schemeClr val="tx1"/>
                </a:solidFill>
              </a:rPr>
              <a:t>Wie hoch ist der Stundenaufwand, um die Ziele der Satzung zu erreichen???</a:t>
            </a:r>
          </a:p>
          <a:p>
            <a:pPr marL="285750" lvl="0" indent="-285750" algn="l">
              <a:buFontTx/>
              <a:buChar char="-"/>
            </a:pPr>
            <a:r>
              <a:rPr lang="de-DE" sz="1800" b="1" dirty="0">
                <a:solidFill>
                  <a:schemeClr val="tx1"/>
                </a:solidFill>
              </a:rPr>
              <a:t>Notwendige Stunden so gering als möglich halten</a:t>
            </a:r>
          </a:p>
          <a:p>
            <a:pPr marL="285750" indent="-285750" algn="l">
              <a:buFontTx/>
              <a:buChar char="-"/>
            </a:pPr>
            <a:r>
              <a:rPr lang="de-DE" sz="1800" b="1" dirty="0">
                <a:solidFill>
                  <a:schemeClr val="tx1"/>
                </a:solidFill>
              </a:rPr>
              <a:t>Ist Nachbarschaftshilfe (Rasen mähen, Hecke schneiden) als Arbeitsstunden abrechenbar??</a:t>
            </a:r>
          </a:p>
          <a:p>
            <a:pPr lvl="0" algn="l"/>
            <a:endParaRPr lang="de-DE" sz="1800" b="1" dirty="0">
              <a:solidFill>
                <a:schemeClr val="tx1"/>
              </a:solidFill>
            </a:endParaRPr>
          </a:p>
          <a:p>
            <a:pPr algn="l"/>
            <a:r>
              <a:rPr lang="de-DE" sz="1600" b="1" dirty="0">
                <a:solidFill>
                  <a:schemeClr val="tx1"/>
                </a:solidFill>
              </a:rPr>
              <a:t>Aktuell 4 €/h, es gibt Diskussionen den Stundensatz zu erhöhen</a:t>
            </a:r>
          </a:p>
          <a:p>
            <a:pPr algn="l"/>
            <a:endParaRPr lang="de-DE" sz="1600" b="1" dirty="0">
              <a:solidFill>
                <a:schemeClr val="tx1"/>
              </a:solidFill>
            </a:endParaRPr>
          </a:p>
          <a:p>
            <a:pPr algn="l"/>
            <a:r>
              <a:rPr lang="de-DE" sz="1600" b="1" dirty="0">
                <a:solidFill>
                  <a:schemeClr val="tx1"/>
                </a:solidFill>
              </a:rPr>
              <a:t>Was bedeutet das?</a:t>
            </a:r>
          </a:p>
          <a:p>
            <a:pPr algn="l"/>
            <a:endParaRPr lang="de-DE" sz="1600" b="1" dirty="0">
              <a:solidFill>
                <a:schemeClr val="tx1"/>
              </a:solidFill>
            </a:endParaRPr>
          </a:p>
          <a:p>
            <a:pPr algn="l"/>
            <a:r>
              <a:rPr lang="de-DE" sz="1600" b="1" dirty="0">
                <a:solidFill>
                  <a:schemeClr val="tx1"/>
                </a:solidFill>
              </a:rPr>
              <a:t>Hinweis: Die Vergütungen/ Aufwandsentschädigungen aus Erbringung von Arbeitsleistungen über dem Durchschnitt sind steuerpflichtig. Bitte reden Sie mit Ihrem Steuerberater.</a:t>
            </a:r>
          </a:p>
          <a:p>
            <a:pPr lvl="1" algn="l"/>
            <a:r>
              <a:rPr lang="de-DE" sz="800" b="1" dirty="0">
                <a:solidFill>
                  <a:schemeClr val="tx1"/>
                </a:solidFill>
              </a:rPr>
              <a:t>- Im Augenblick sind 840€ steuerfrei. Trotzdem muss der Betrag zur Zeit in Anlage N Zeile 20 der Steuerklärung eingetragen werden. </a:t>
            </a:r>
            <a:endParaRPr lang="de-DE" sz="1200" b="1" dirty="0">
              <a:solidFill>
                <a:schemeClr val="tx1"/>
              </a:solidFill>
            </a:endParaRPr>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70805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animEffect transition="in" filter="circle(in)">
                                      <p:cBhvr>
                                        <p:cTn id="7" dur="2000"/>
                                        <p:tgtEl>
                                          <p:spTgt spid="3">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1" end="11"/>
                                            </p:txEl>
                                          </p:spTgt>
                                        </p:tgtEl>
                                        <p:attrNameLst>
                                          <p:attrName>style.visibility</p:attrName>
                                        </p:attrNameLst>
                                      </p:cBhvr>
                                      <p:to>
                                        <p:strVal val="visible"/>
                                      </p:to>
                                    </p:set>
                                    <p:animEffect transition="in" filter="circle(in)">
                                      <p:cBhvr>
                                        <p:cTn id="12"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620689"/>
            <a:ext cx="6694512" cy="576063"/>
          </a:xfrm>
        </p:spPr>
        <p:txBody>
          <a:bodyPr>
            <a:normAutofit/>
          </a:bodyPr>
          <a:lstStyle/>
          <a:p>
            <a:pPr algn="l"/>
            <a:r>
              <a:rPr lang="de-DE" sz="2800"/>
              <a:t>Mitgliederversammlung am 03.09.2023</a:t>
            </a:r>
            <a:endParaRPr lang="de-DE" sz="2800" dirty="0"/>
          </a:p>
        </p:txBody>
      </p:sp>
      <p:sp>
        <p:nvSpPr>
          <p:cNvPr id="3" name="Untertitel 2"/>
          <p:cNvSpPr>
            <a:spLocks noGrp="1"/>
          </p:cNvSpPr>
          <p:nvPr>
            <p:ph type="subTitle" idx="1"/>
          </p:nvPr>
        </p:nvSpPr>
        <p:spPr>
          <a:xfrm>
            <a:off x="1371600" y="1412776"/>
            <a:ext cx="6728792" cy="4824536"/>
          </a:xfrm>
        </p:spPr>
        <p:txBody>
          <a:bodyPr>
            <a:noAutofit/>
          </a:bodyPr>
          <a:lstStyle/>
          <a:p>
            <a:pPr lvl="0" algn="l"/>
            <a:r>
              <a:rPr lang="de-DE" sz="1800" dirty="0">
                <a:solidFill>
                  <a:schemeClr val="tx1"/>
                </a:solidFill>
              </a:rPr>
              <a:t>Diskussion und Beschluss zum Stundensatz</a:t>
            </a:r>
          </a:p>
          <a:p>
            <a:pPr lvl="0" algn="l"/>
            <a:r>
              <a:rPr lang="de-DE" sz="2400" b="1" dirty="0">
                <a:solidFill>
                  <a:schemeClr val="tx1"/>
                </a:solidFill>
              </a:rPr>
              <a:t>Diskussion und Beschluss zum Vereinsbeitrag </a:t>
            </a:r>
          </a:p>
          <a:p>
            <a:pPr lvl="0" algn="l"/>
            <a:endParaRPr lang="de-DE" sz="1800" b="1" dirty="0">
              <a:solidFill>
                <a:schemeClr val="tx1"/>
              </a:solidFill>
            </a:endParaRPr>
          </a:p>
          <a:p>
            <a:pPr lvl="1" algn="l"/>
            <a:r>
              <a:rPr lang="de-DE" sz="1400" b="1" dirty="0">
                <a:solidFill>
                  <a:schemeClr val="tx1"/>
                </a:solidFill>
              </a:rPr>
              <a:t>Der aktuelle Vereinsbeitrag beträgt  20,00€</a:t>
            </a:r>
          </a:p>
          <a:p>
            <a:pPr lvl="1" algn="l"/>
            <a:r>
              <a:rPr lang="de-DE" sz="1400" b="1" dirty="0">
                <a:solidFill>
                  <a:schemeClr val="tx1"/>
                </a:solidFill>
              </a:rPr>
              <a:t>Dieser Betrag ist ausreichend, um die organisatorischen Aufgaben des Vereins zu erfüllen.</a:t>
            </a:r>
          </a:p>
          <a:p>
            <a:pPr lvl="1" algn="l"/>
            <a:r>
              <a:rPr lang="de-DE" sz="1400" b="1" dirty="0">
                <a:solidFill>
                  <a:schemeClr val="tx1"/>
                </a:solidFill>
              </a:rPr>
              <a:t>Es wird vorgeschlagen, diesen Betrag zu bestätigen.</a:t>
            </a:r>
          </a:p>
          <a:p>
            <a:pPr lvl="0" algn="l"/>
            <a:endParaRPr lang="de-DE" sz="1800" b="1" dirty="0">
              <a:solidFill>
                <a:schemeClr val="tx1"/>
              </a:solidFill>
            </a:endParaRPr>
          </a:p>
          <a:p>
            <a:pPr marL="285750" indent="-285750" algn="l">
              <a:buFontTx/>
              <a:buChar char="-"/>
            </a:pPr>
            <a:endParaRPr lang="de-DE" sz="1600" b="1" dirty="0"/>
          </a:p>
        </p:txBody>
      </p:sp>
      <p:pic>
        <p:nvPicPr>
          <p:cNvPr id="1026" name="Picture 2" descr="C:\Users\frank\Desktop\braunschwende-muehlberg-ev.de\Fotos\braunschwende LOGO kle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543" y="620688"/>
            <a:ext cx="719137" cy="53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18904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p:cTn id="2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963</Words>
  <Application>Microsoft Office PowerPoint</Application>
  <PresentationFormat>Bildschirmpräsentation (4:3)</PresentationFormat>
  <Paragraphs>177</Paragraphs>
  <Slides>18</Slides>
  <Notes>1</Notes>
  <HiddenSlides>0</HiddenSlides>
  <MMClips>0</MMClips>
  <ScaleCrop>false</ScaleCrop>
  <HeadingPairs>
    <vt:vector size="8" baseType="variant">
      <vt:variant>
        <vt:lpstr>Verwendete Schriftarten</vt:lpstr>
      </vt:variant>
      <vt:variant>
        <vt:i4>2</vt:i4>
      </vt:variant>
      <vt:variant>
        <vt:lpstr>Design</vt:lpstr>
      </vt:variant>
      <vt:variant>
        <vt:i4>1</vt:i4>
      </vt:variant>
      <vt:variant>
        <vt:lpstr>Eingebettete OLE-Server</vt:lpstr>
      </vt:variant>
      <vt:variant>
        <vt:i4>1</vt:i4>
      </vt:variant>
      <vt:variant>
        <vt:lpstr>Folientitel</vt:lpstr>
      </vt:variant>
      <vt:variant>
        <vt:i4>18</vt:i4>
      </vt:variant>
    </vt:vector>
  </HeadingPairs>
  <TitlesOfParts>
    <vt:vector size="22" baseType="lpstr">
      <vt:lpstr>Arial</vt:lpstr>
      <vt:lpstr>Calibri</vt:lpstr>
      <vt:lpstr>Larissa-Design</vt:lpstr>
      <vt:lpstr>Worksheet</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lpstr>Mitgliederversammlung am 03.09.2023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Mitgliederversammlung am 03.09.2023</dc:title>
  <dc:creator>FM K</dc:creator>
  <cp:lastModifiedBy>Acer</cp:lastModifiedBy>
  <cp:revision>39</cp:revision>
  <dcterms:created xsi:type="dcterms:W3CDTF">2023-07-24T16:28:01Z</dcterms:created>
  <dcterms:modified xsi:type="dcterms:W3CDTF">2023-09-02T17:31:03Z</dcterms:modified>
</cp:coreProperties>
</file>